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9"/>
    <p:restoredTop sz="91429"/>
  </p:normalViewPr>
  <p:slideViewPr>
    <p:cSldViewPr snapToGrid="0">
      <p:cViewPr varScale="1">
        <p:scale>
          <a:sx n="22" d="100"/>
          <a:sy n="22" d="100"/>
        </p:scale>
        <p:origin x="2064"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8" name="Shape 148"/>
          <p:cNvSpPr>
            <a:spLocks noGrp="1" noRot="1" noChangeAspect="1"/>
          </p:cNvSpPr>
          <p:nvPr>
            <p:ph type="sldImg"/>
          </p:nvPr>
        </p:nvSpPr>
        <p:spPr>
          <a:xfrm>
            <a:off x="1143000" y="685800"/>
            <a:ext cx="4572000" cy="3429000"/>
          </a:xfrm>
          <a:prstGeom prst="rect">
            <a:avLst/>
          </a:prstGeom>
        </p:spPr>
        <p:txBody>
          <a:bodyPr/>
          <a:lstStyle/>
          <a:p>
            <a:endParaRPr/>
          </a:p>
        </p:txBody>
      </p:sp>
      <p:sp>
        <p:nvSpPr>
          <p:cNvPr id="149" name="Shape 14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xfrm>
            <a:off x="381000" y="685800"/>
            <a:ext cx="6096000" cy="3429000"/>
          </a:xfrm>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t>Freue mich sehr über die Einladung zum heutigen Anlass!</a:t>
            </a:r>
          </a:p>
          <a:p>
            <a:r>
              <a:t>Immer schon für Bestand interessiert, natürlich als Denkmalpflegerin, aber auch bei meiner Tätigkeit als Stadtbaumeister-Stv.</a:t>
            </a:r>
          </a:p>
          <a:p>
            <a:r>
              <a:t>Altbauweise ein interessanter Verbund von guten Handwerkern und Unternehmern.</a:t>
            </a:r>
          </a:p>
          <a:p>
            <a:r>
              <a:t>Thema heute: Nachhaltiger Umgang mit dem gebauten Erbe - </a:t>
            </a:r>
          </a:p>
          <a:p>
            <a:r>
              <a:t>Strategische Phase bzw. Projektentwicklung ist auch in Bezug auf Umgang mit Bestand sehr wichtig - nicht nur bei Neubauprojekten!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Shape 232"/>
          <p:cNvSpPr>
            <a:spLocks noGrp="1" noRot="1" noChangeAspect="1"/>
          </p:cNvSpPr>
          <p:nvPr>
            <p:ph type="sldImg"/>
          </p:nvPr>
        </p:nvSpPr>
        <p:spPr>
          <a:xfrm>
            <a:off x="381000" y="685800"/>
            <a:ext cx="6096000" cy="3429000"/>
          </a:xfrm>
          <a:prstGeom prst="rect">
            <a:avLst/>
          </a:prstGeom>
        </p:spPr>
        <p:txBody>
          <a:bodyPr/>
          <a:lstStyle/>
          <a:p>
            <a:endParaRPr/>
          </a:p>
        </p:txBody>
      </p:sp>
      <p:sp>
        <p:nvSpPr>
          <p:cNvPr id="233" name="Shape 233"/>
          <p:cNvSpPr>
            <a:spLocks noGrp="1"/>
          </p:cNvSpPr>
          <p:nvPr>
            <p:ph type="body" sz="quarter" idx="1"/>
          </p:nvPr>
        </p:nvSpPr>
        <p:spPr>
          <a:prstGeom prst="rect">
            <a:avLst/>
          </a:prstGeom>
        </p:spPr>
        <p:txBody>
          <a:bodyPr/>
          <a:lstStyle/>
          <a:p>
            <a:r>
              <a:t>Viele denken, dass die geforderte bauliche Verdichtung nur mit Ersatzneubauten zu erreichen ist.</a:t>
            </a:r>
          </a:p>
          <a:p>
            <a:r>
              <a:t>Aber: Verdoppelung der Büroflächen wegen Homeoffice</a:t>
            </a:r>
          </a:p>
          <a:p>
            <a:endParaRPr/>
          </a:p>
          <a:p>
            <a:r>
              <a:t>Tieferer Flächenbedarf = Tieferer Heiz- und Unterhaltsbedarf</a:t>
            </a:r>
          </a:p>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noRot="1" noChangeAspect="1"/>
          </p:cNvSpPr>
          <p:nvPr>
            <p:ph type="sldImg"/>
          </p:nvPr>
        </p:nvSpPr>
        <p:spPr>
          <a:xfrm>
            <a:off x="381000" y="685800"/>
            <a:ext cx="6096000" cy="3429000"/>
          </a:xfrm>
          <a:prstGeom prst="rect">
            <a:avLst/>
          </a:prstGeom>
        </p:spPr>
        <p:txBody>
          <a:bodyPr/>
          <a:lstStyle/>
          <a:p>
            <a:endParaRPr/>
          </a:p>
        </p:txBody>
      </p:sp>
      <p:sp>
        <p:nvSpPr>
          <p:cNvPr id="242" name="Shape 242"/>
          <p:cNvSpPr>
            <a:spLocks noGrp="1"/>
          </p:cNvSpPr>
          <p:nvPr>
            <p:ph type="body" sz="quarter" idx="1"/>
          </p:nvPr>
        </p:nvSpPr>
        <p:spPr>
          <a:prstGeom prst="rect">
            <a:avLst/>
          </a:prstGeom>
        </p:spPr>
        <p:txBody>
          <a:bodyPr/>
          <a:lstStyle/>
          <a:p>
            <a:r>
              <a:t>Klingt emotional, aber dem Material wird sehr oft kein Wert in Franken zugestanden. Es steckt aber sehr viel Energie in den Bestandesbauten: Neben der mentalen auch die physische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noRot="1" noChangeAspect="1"/>
          </p:cNvSpPr>
          <p:nvPr>
            <p:ph type="sldImg"/>
          </p:nvPr>
        </p:nvSpPr>
        <p:spPr>
          <a:xfrm>
            <a:off x="381000" y="685800"/>
            <a:ext cx="6096000" cy="3429000"/>
          </a:xfrm>
          <a:prstGeom prst="rect">
            <a:avLst/>
          </a:prstGeom>
        </p:spPr>
        <p:txBody>
          <a:bodyPr/>
          <a:lstStyle/>
          <a:p>
            <a:endParaRPr/>
          </a:p>
        </p:txBody>
      </p:sp>
      <p:sp>
        <p:nvSpPr>
          <p:cNvPr id="252" name="Shape 252"/>
          <p:cNvSpPr>
            <a:spLocks noGrp="1"/>
          </p:cNvSpPr>
          <p:nvPr>
            <p:ph type="body" sz="quarter" idx="1"/>
          </p:nvPr>
        </p:nvSpPr>
        <p:spPr>
          <a:prstGeom prst="rect">
            <a:avLst/>
          </a:prstGeom>
        </p:spPr>
        <p:txBody>
          <a:bodyPr/>
          <a:lstStyle/>
          <a:p>
            <a:r>
              <a:t>Bei Erstellungsemissionen gehören der Abriss und die Entsorgung des Bestands auch dazu!</a:t>
            </a:r>
          </a:p>
          <a:p>
            <a:endParaRPr/>
          </a:p>
          <a:p>
            <a:r>
              <a:t>Studie Bergacker wurde unentgeltlich und aus Eigeninitiative angefertigt in einem Zusammenschluss von Mieterinnen- und Mieterverband Zürich, baubüro in situ, Urban Equipe und Studierenden der ETH Zürich, im Austausch mit den Eigentümer*innen und den Bewohner*innen.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381000" y="685800"/>
            <a:ext cx="6096000" cy="3429000"/>
          </a:xfrm>
          <a:prstGeom prst="rect">
            <a:avLst/>
          </a:prstGeom>
        </p:spPr>
        <p:txBody>
          <a:bodyPr/>
          <a:lstStyle/>
          <a:p>
            <a:endParaRPr/>
          </a:p>
        </p:txBody>
      </p:sp>
      <p:sp>
        <p:nvSpPr>
          <p:cNvPr id="264" name="Shape 264"/>
          <p:cNvSpPr>
            <a:spLocks noGrp="1"/>
          </p:cNvSpPr>
          <p:nvPr>
            <p:ph type="body" sz="quarter" idx="1"/>
          </p:nvPr>
        </p:nvSpPr>
        <p:spPr>
          <a:prstGeom prst="rect">
            <a:avLst/>
          </a:prstGeom>
        </p:spPr>
        <p:txBody>
          <a:bodyPr/>
          <a:lstStyle/>
          <a:p>
            <a:r>
              <a:t>Pyramide zeigt das Global Warming Potential, das „Treibhauspotential“ oder CO₂-Äquivalent der unterschiedlichen Materialien. Analog der Nahrungsmittelpyramide: Materialien oben nur sehr bedacht verwenden und nur dann ersetzen, wenn unbedingt nötig.</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Paritätische Lebensdauertabelle des Mieter*innenverbands ist ein wichtiges Tool, aber Materialien leben oft viel länger</a:t>
            </a:r>
          </a:p>
          <a:p>
            <a:r>
              <a:t>Bei denkmalpflegerisch wertvollen Bauten ist es ja auch möglich, Bodenbeläge 100, 200 oder 300 Jahre zu erhalten!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p>
            <a:r>
              <a:t>Plädoyer für echte Materialien und gutes Handwerk!</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noRot="1" noChangeAspect="1"/>
          </p:cNvSpPr>
          <p:nvPr>
            <p:ph type="sldImg"/>
          </p:nvPr>
        </p:nvSpPr>
        <p:spPr>
          <a:xfrm>
            <a:off x="381000" y="685800"/>
            <a:ext cx="6096000" cy="3429000"/>
          </a:xfrm>
          <a:prstGeom prst="rect">
            <a:avLst/>
          </a:prstGeom>
        </p:spPr>
        <p:txBody>
          <a:bodyPr/>
          <a:lstStyle/>
          <a:p>
            <a:endParaRPr/>
          </a:p>
        </p:txBody>
      </p:sp>
      <p:sp>
        <p:nvSpPr>
          <p:cNvPr id="300" name="Shape 300"/>
          <p:cNvSpPr>
            <a:spLocks noGrp="1"/>
          </p:cNvSpPr>
          <p:nvPr>
            <p:ph type="body" sz="quarter" idx="1"/>
          </p:nvPr>
        </p:nvSpPr>
        <p:spPr>
          <a:prstGeom prst="rect">
            <a:avLst/>
          </a:prstGeom>
        </p:spPr>
        <p:txBody>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381000" y="685800"/>
            <a:ext cx="6096000" cy="3429000"/>
          </a:xfrm>
          <a:prstGeom prst="rect">
            <a:avLst/>
          </a:prstGeom>
        </p:spPr>
        <p:txBody>
          <a:bodyPr/>
          <a:lstStyle/>
          <a:p>
            <a:endParaRPr/>
          </a:p>
        </p:txBody>
      </p:sp>
      <p:sp>
        <p:nvSpPr>
          <p:cNvPr id="308" name="Shape 308"/>
          <p:cNvSpPr>
            <a:spLocks noGrp="1"/>
          </p:cNvSpPr>
          <p:nvPr>
            <p:ph type="body" sz="quarter" idx="1"/>
          </p:nvPr>
        </p:nvSpPr>
        <p:spPr>
          <a:prstGeom prst="rect">
            <a:avLst/>
          </a:prstGeom>
        </p:spPr>
        <p:txBody>
          <a:bodyPr/>
          <a:lstStyle/>
          <a:p>
            <a:r>
              <a:t>Labels: Lobbygruppen versuchen, sich einen Mehrwert auf dem Immobilienmarkt zu verschaffen; Labels bringen den Bewohnenden aber gar nichts</a:t>
            </a:r>
          </a:p>
          <a:p>
            <a:r>
              <a:t>Bsp. Minergie für Lüftungsbauer</a:t>
            </a:r>
          </a:p>
          <a:p>
            <a:r>
              <a:t>Wirtschaftsförderung durch Solarausbau auf Kleinstflächen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Grundeinstellung: Ich habe Anrecht auf etwas Neues.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a:p>
        </p:txBody>
      </p:sp>
      <p:sp>
        <p:nvSpPr>
          <p:cNvPr id="324" name="Shape 324"/>
          <p:cNvSpPr>
            <a:spLocks noGrp="1"/>
          </p:cNvSpPr>
          <p:nvPr>
            <p:ph type="body" sz="quarter" idx="1"/>
          </p:nvPr>
        </p:nvSpPr>
        <p:spPr>
          <a:prstGeom prst="rect">
            <a:avLst/>
          </a:prstGeom>
        </p:spPr>
        <p:txBody>
          <a:bodyPr/>
          <a:lstStyle/>
          <a:p>
            <a:r>
              <a:t>Lehre der Architektur sollte sein: Nutzung, Erhaltung und allenfalls Erweiterung des Gebäudebestands. Ausbildung ETH: Bauen auf der grünen Wiese, Umbau nur als Ausnahmefall, Vermeidung von zusätzlichen Bauten durch Reorganisation von bestehenden Flächen kein Thema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noRot="1" noChangeAspect="1"/>
          </p:cNvSpPr>
          <p:nvPr>
            <p:ph type="sldImg"/>
          </p:nvPr>
        </p:nvSpPr>
        <p:spPr>
          <a:xfrm>
            <a:off x="381000" y="685800"/>
            <a:ext cx="6096000" cy="3429000"/>
          </a:xfrm>
          <a:prstGeom prst="rect">
            <a:avLst/>
          </a:prstGeom>
        </p:spPr>
        <p:txBody>
          <a:bodyPr/>
          <a:lstStyle/>
          <a:p>
            <a:endParaRPr/>
          </a:p>
        </p:txBody>
      </p:sp>
      <p:sp>
        <p:nvSpPr>
          <p:cNvPr id="163" name="Shape 163"/>
          <p:cNvSpPr>
            <a:spLocks noGrp="1"/>
          </p:cNvSpPr>
          <p:nvPr>
            <p:ph type="body" sz="quarter" idx="1"/>
          </p:nvPr>
        </p:nvSpPr>
        <p:spPr>
          <a:prstGeom prst="rect">
            <a:avLst/>
          </a:prstGeom>
        </p:spPr>
        <p:txBody>
          <a:bodyPr/>
          <a:lstStyle/>
          <a:p>
            <a:r>
              <a:t>Bestand: nicht nur denkmalpflegerisch wichtige Bauten, sondern Baubestand grundsätzlich. Schützenswerte Bauten sind insofern Ausnahmefälle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a:lstStyle/>
          <a:p>
            <a:endParaRPr/>
          </a:p>
        </p:txBody>
      </p:sp>
      <p:sp>
        <p:nvSpPr>
          <p:cNvPr id="333" name="Shape 333"/>
          <p:cNvSpPr>
            <a:spLocks noGrp="1"/>
          </p:cNvSpPr>
          <p:nvPr>
            <p:ph type="body" sz="quarter" idx="1"/>
          </p:nvPr>
        </p:nvSpPr>
        <p:spPr>
          <a:prstGeom prst="rect">
            <a:avLst/>
          </a:prstGeom>
        </p:spPr>
        <p:txBody>
          <a:bodyPr/>
          <a:lstStyle/>
          <a:p>
            <a:r>
              <a:t>Strategische Planung: Bedürfnisformulierung, Lösungsstrategien!</a:t>
            </a:r>
          </a:p>
          <a:p>
            <a:endParaRPr/>
          </a:p>
          <a:p>
            <a:r>
              <a:t>Muss nicht immer ein Neubau sein, oft kann mit Reorganisation von Flächen viel erreicht werden</a:t>
            </a:r>
          </a:p>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noRot="1" noChangeAspect="1"/>
          </p:cNvSpPr>
          <p:nvPr>
            <p:ph type="sldImg"/>
          </p:nvPr>
        </p:nvSpPr>
        <p:spPr>
          <a:xfrm>
            <a:off x="381000" y="685800"/>
            <a:ext cx="6096000" cy="3429000"/>
          </a:xfrm>
          <a:prstGeom prst="rect">
            <a:avLst/>
          </a:prstGeom>
        </p:spPr>
        <p:txBody>
          <a:bodyPr/>
          <a:lstStyle/>
          <a:p>
            <a:endParaRPr/>
          </a:p>
        </p:txBody>
      </p:sp>
      <p:sp>
        <p:nvSpPr>
          <p:cNvPr id="341" name="Shape 341"/>
          <p:cNvSpPr>
            <a:spLocks noGrp="1"/>
          </p:cNvSpPr>
          <p:nvPr>
            <p:ph type="body" sz="quarter" idx="1"/>
          </p:nvPr>
        </p:nvSpPr>
        <p:spPr>
          <a:prstGeom prst="rect">
            <a:avLst/>
          </a:prstGeom>
        </p:spPr>
        <p:txBody>
          <a:bodyPr/>
          <a:lstStyle/>
          <a:p>
            <a:r>
              <a:t>Planungstheorie des „kleinsten Eingriffs“: Der kleinste Eingriff besteht zunächst einmal darin, die vorhandene Situation zu verstehen und die Bedürfnisse zu kennen</a:t>
            </a:r>
          </a:p>
          <a:p>
            <a:endParaRPr/>
          </a:p>
          <a:p>
            <a:r>
              <a:t>Bedarf grundsätzlich immer hinterfragen: Brauchen wir wirklich ein neues Schulhaus? Ein neues Kirchgemeindehaus? Funktioniert es wirklich nicht mehr? Wie kann ich mit wenigen Handstreichen aus drei zu kleinen Wohnungen zwei normale machen, anstatt alles abzureissen und danach die doppelte Wohnfläche zu erstellen?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pe 170"/>
          <p:cNvSpPr>
            <a:spLocks noGrp="1" noRot="1" noChangeAspect="1"/>
          </p:cNvSpPr>
          <p:nvPr>
            <p:ph type="sldImg"/>
          </p:nvPr>
        </p:nvSpPr>
        <p:spPr>
          <a:xfrm>
            <a:off x="381000" y="685800"/>
            <a:ext cx="6096000" cy="3429000"/>
          </a:xfrm>
          <a:prstGeom prst="rect">
            <a:avLst/>
          </a:prstGeom>
        </p:spPr>
        <p:txBody>
          <a:bodyPr/>
          <a:lstStyle/>
          <a:p>
            <a:endParaRPr/>
          </a:p>
        </p:txBody>
      </p:sp>
      <p:sp>
        <p:nvSpPr>
          <p:cNvPr id="171" name="Shape 171"/>
          <p:cNvSpPr>
            <a:spLocks noGrp="1"/>
          </p:cNvSpPr>
          <p:nvPr>
            <p:ph type="body" sz="quarter" idx="1"/>
          </p:nvPr>
        </p:nvSpPr>
        <p:spPr>
          <a:prstGeom prst="rect">
            <a:avLst/>
          </a:prstGeom>
        </p:spPr>
        <p:txBody>
          <a:bodyPr/>
          <a:lstStyle/>
          <a:p>
            <a:r>
              <a:t>Architektur</a:t>
            </a:r>
          </a:p>
          <a:p>
            <a:r>
              <a:t>Ökologie</a:t>
            </a:r>
          </a:p>
          <a:p>
            <a:r>
              <a:t>Soziologie</a:t>
            </a:r>
          </a:p>
          <a:p>
            <a:r>
              <a:t>Ökonomie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noRot="1" noChangeAspect="1"/>
          </p:cNvSpPr>
          <p:nvPr>
            <p:ph type="sldImg"/>
          </p:nvPr>
        </p:nvSpPr>
        <p:spPr>
          <a:xfrm>
            <a:off x="381000" y="685800"/>
            <a:ext cx="6096000" cy="3429000"/>
          </a:xfrm>
          <a:prstGeom prst="rect">
            <a:avLst/>
          </a:prstGeom>
        </p:spPr>
        <p:txBody>
          <a:bodyPr/>
          <a:lstStyle/>
          <a:p>
            <a:endParaRPr/>
          </a:p>
        </p:txBody>
      </p:sp>
      <p:sp>
        <p:nvSpPr>
          <p:cNvPr id="179" name="Shape 179"/>
          <p:cNvSpPr>
            <a:spLocks noGrp="1"/>
          </p:cNvSpPr>
          <p:nvPr>
            <p:ph type="body" sz="quarter" idx="1"/>
          </p:nvPr>
        </p:nvSpPr>
        <p:spPr>
          <a:prstGeom prst="rect">
            <a:avLst/>
          </a:prstGeom>
        </p:spPr>
        <p:txBody>
          <a:bodyPr/>
          <a:lstStyle/>
          <a:p>
            <a:r>
              <a:t>Anzahl geschützte Bauten ist politisch fixiert, hat oft wenig mit architekturhistorischem/sozialgeschichtlichen Wert einer Liegenschaft zu tun</a:t>
            </a:r>
          </a:p>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noRot="1" noChangeAspect="1"/>
          </p:cNvSpPr>
          <p:nvPr>
            <p:ph type="sldImg"/>
          </p:nvPr>
        </p:nvSpPr>
        <p:spPr>
          <a:xfrm>
            <a:off x="381000" y="685800"/>
            <a:ext cx="6096000" cy="3429000"/>
          </a:xfrm>
          <a:prstGeom prst="rect">
            <a:avLst/>
          </a:prstGeom>
        </p:spPr>
        <p:txBody>
          <a:bodyPr/>
          <a:lstStyle/>
          <a:p>
            <a:endParaRPr/>
          </a:p>
        </p:txBody>
      </p:sp>
      <p:sp>
        <p:nvSpPr>
          <p:cNvPr id="187" name="Shape 187"/>
          <p:cNvSpPr>
            <a:spLocks noGrp="1"/>
          </p:cNvSpPr>
          <p:nvPr>
            <p:ph type="body" sz="quarter" idx="1"/>
          </p:nvPr>
        </p:nvSpPr>
        <p:spPr>
          <a:prstGeom prst="rect">
            <a:avLst/>
          </a:prstGeom>
        </p:spPr>
        <p:txBody>
          <a:bodyPr/>
          <a:lstStyle/>
          <a:p>
            <a:r>
              <a:t>Mit der Vermeidung von Raschelsäckli in der Migros und dem Recyclieren von Joghurtdeckeli zuhause erreichen wir zu wenig…</a:t>
            </a:r>
          </a:p>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Shape 194"/>
          <p:cNvSpPr>
            <a:spLocks noGrp="1" noRot="1" noChangeAspect="1"/>
          </p:cNvSpPr>
          <p:nvPr>
            <p:ph type="sldImg"/>
          </p:nvPr>
        </p:nvSpPr>
        <p:spPr>
          <a:xfrm>
            <a:off x="381000" y="685800"/>
            <a:ext cx="6096000" cy="3429000"/>
          </a:xfrm>
          <a:prstGeom prst="rect">
            <a:avLst/>
          </a:prstGeom>
        </p:spPr>
        <p:txBody>
          <a:bodyPr/>
          <a:lstStyle/>
          <a:p>
            <a:endParaRPr/>
          </a:p>
        </p:txBody>
      </p:sp>
      <p:sp>
        <p:nvSpPr>
          <p:cNvPr id="195" name="Shape 195"/>
          <p:cNvSpPr>
            <a:spLocks noGrp="1"/>
          </p:cNvSpPr>
          <p:nvPr>
            <p:ph type="body" sz="quarter" idx="1"/>
          </p:nvPr>
        </p:nvSpPr>
        <p:spPr>
          <a:prstGeom prst="rect">
            <a:avLst/>
          </a:prstGeom>
        </p:spPr>
        <p:txBody>
          <a:bodyPr/>
          <a:lstStyle/>
          <a:p>
            <a:r>
              <a:t>Bestandesbauten funktionieren bereits und ermöglichen Leben (Bsp. Klubhaus, Lokremise)</a:t>
            </a:r>
          </a:p>
          <a:p>
            <a:endParaRPr/>
          </a:p>
          <a:p>
            <a:r>
              <a:t>Bestehende Nachbarschaften funktionieren auch für Personen ohne Familie</a:t>
            </a:r>
          </a:p>
          <a:p>
            <a:endParaRPr/>
          </a:p>
          <a:p>
            <a:r>
              <a:t>Tabula-rasa-Siedlungen brauchen Jahrzehnte, bis richtig Leben stattfindet (Pflanzen, Gemeinschaft etc.) – wenn überhaupt! (Problem Wohnung als Kapitalanlage oder Ferienwohnung steht ev. sogar leer)</a:t>
            </a:r>
          </a:p>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Shape 202"/>
          <p:cNvSpPr>
            <a:spLocks noGrp="1" noRot="1" noChangeAspect="1"/>
          </p:cNvSpPr>
          <p:nvPr>
            <p:ph type="sldImg"/>
          </p:nvPr>
        </p:nvSpPr>
        <p:spPr>
          <a:xfrm>
            <a:off x="381000" y="685800"/>
            <a:ext cx="6096000" cy="3429000"/>
          </a:xfrm>
          <a:prstGeom prst="rect">
            <a:avLst/>
          </a:prstGeom>
        </p:spPr>
        <p:txBody>
          <a:bodyPr/>
          <a:lstStyle/>
          <a:p>
            <a:endParaRPr/>
          </a:p>
        </p:txBody>
      </p:sp>
      <p:sp>
        <p:nvSpPr>
          <p:cNvPr id="203" name="Shape 203"/>
          <p:cNvSpPr>
            <a:spLocks noGrp="1"/>
          </p:cNvSpPr>
          <p:nvPr>
            <p:ph type="body" sz="quarter" idx="1"/>
          </p:nvPr>
        </p:nvSpPr>
        <p:spPr>
          <a:prstGeom prst="rect">
            <a:avLst/>
          </a:prstGeom>
        </p:spPr>
        <p:txBody>
          <a:bodyPr/>
          <a:lstStyle/>
          <a:p>
            <a:r>
              <a:t>Grund, weshalb sell und lease back aus Sicht der Gemeinschaft nicht funktionieren kann…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Shape 210"/>
          <p:cNvSpPr>
            <a:spLocks noGrp="1" noRot="1" noChangeAspect="1"/>
          </p:cNvSpPr>
          <p:nvPr>
            <p:ph type="sldImg"/>
          </p:nvPr>
        </p:nvSpPr>
        <p:spPr>
          <a:xfrm>
            <a:off x="381000" y="685800"/>
            <a:ext cx="6096000" cy="3429000"/>
          </a:xfrm>
          <a:prstGeom prst="rect">
            <a:avLst/>
          </a:prstGeom>
        </p:spPr>
        <p:txBody>
          <a:bodyPr/>
          <a:lstStyle/>
          <a:p>
            <a:endParaRPr/>
          </a:p>
        </p:txBody>
      </p:sp>
      <p:sp>
        <p:nvSpPr>
          <p:cNvPr id="211" name="Shape 211"/>
          <p:cNvSpPr>
            <a:spLocks noGrp="1"/>
          </p:cNvSpPr>
          <p:nvPr>
            <p:ph type="body" sz="quarter" idx="1"/>
          </p:nvPr>
        </p:nvSpPr>
        <p:spPr>
          <a:prstGeom prst="rect">
            <a:avLst/>
          </a:prstGeom>
        </p:spPr>
        <p:txBody>
          <a:bodyPr/>
          <a:lstStyle/>
          <a:p>
            <a:r>
              <a:t>Ursache der Gebäudezerstörung Nr. 1 sind nicht Wind und Wetter, sondern es ist die Ökonomie. Die Zunahme des Werts des Bodens (erzeugt durch Knappheit und gute Infrastruktur etc.) kann den Wert eines Gebäudes auf einer Parzelle bis ins Negative kippen: Das Grundstück ist dann leer mehr wert als mit Gebäude.</a:t>
            </a:r>
          </a:p>
          <a:p>
            <a:r>
              <a:t>Das Material ist zu günstig, das Land zu teuer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a:spLocks noGrp="1" noRot="1" noChangeAspect="1"/>
          </p:cNvSpPr>
          <p:nvPr>
            <p:ph type="sldImg"/>
          </p:nvPr>
        </p:nvSpPr>
        <p:spPr>
          <a:xfrm>
            <a:off x="381000" y="685800"/>
            <a:ext cx="6096000" cy="3429000"/>
          </a:xfrm>
          <a:prstGeom prst="rect">
            <a:avLst/>
          </a:prstGeom>
        </p:spPr>
        <p:txBody>
          <a:bodyPr/>
          <a:lstStyle/>
          <a:p>
            <a:endParaRPr/>
          </a:p>
        </p:txBody>
      </p:sp>
      <p:sp>
        <p:nvSpPr>
          <p:cNvPr id="225" name="Shape 225"/>
          <p:cNvSpPr>
            <a:spLocks noGrp="1"/>
          </p:cNvSpPr>
          <p:nvPr>
            <p:ph type="body" sz="quarter" idx="1"/>
          </p:nvPr>
        </p:nvSpPr>
        <p:spPr>
          <a:prstGeom prst="rect">
            <a:avLst/>
          </a:prstGeom>
        </p:spPr>
        <p:txBody>
          <a:bodyPr/>
          <a:lstStyle/>
          <a:p>
            <a:r>
              <a:t>Flächenbedarf im bereits bebauten Umfeld stillen ist gut! Verdichten ist wichtig!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p:spTree>
      <p:nvGrpSpPr>
        <p:cNvPr id="1" name=""/>
        <p:cNvGrpSpPr/>
        <p:nvPr/>
      </p:nvGrpSpPr>
      <p:grpSpPr>
        <a:xfrm>
          <a:off x="0" y="0"/>
          <a:ext cx="0" cy="0"/>
          <a:chOff x="0" y="0"/>
          <a:chExt cx="0" cy="0"/>
        </a:xfrm>
      </p:grpSpPr>
      <p:sp>
        <p:nvSpPr>
          <p:cNvPr id="11" name="Autor und Datum"/>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Autor und Datum</a:t>
            </a:r>
          </a:p>
        </p:txBody>
      </p:sp>
      <p:sp>
        <p:nvSpPr>
          <p:cNvPr id="12" name="Titel der Präsentation"/>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Titel der Präsentation</a:t>
            </a:r>
          </a:p>
        </p:txBody>
      </p:sp>
      <p:sp>
        <p:nvSpPr>
          <p:cNvPr id="13" name="Textebene 1…"/>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Präsentationsuntertitel</a:t>
            </a:r>
          </a:p>
          <a:p>
            <a:pPr lvl="1"/>
            <a:endParaRPr/>
          </a:p>
          <a:p>
            <a:pPr lvl="2"/>
            <a:endParaRPr/>
          </a:p>
          <a:p>
            <a:pPr lvl="3"/>
            <a:endParaRPr/>
          </a:p>
          <a:p>
            <a:pPr lvl="4"/>
            <a:endParaRPr/>
          </a:p>
        </p:txBody>
      </p:sp>
      <p:sp>
        <p:nvSpPr>
          <p:cNvPr id="1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Aufstellung">
    <p:spTree>
      <p:nvGrpSpPr>
        <p:cNvPr id="1" name=""/>
        <p:cNvGrpSpPr/>
        <p:nvPr/>
      </p:nvGrpSpPr>
      <p:grpSpPr>
        <a:xfrm>
          <a:off x="0" y="0"/>
          <a:ext cx="0" cy="0"/>
          <a:chOff x="0" y="0"/>
          <a:chExt cx="0" cy="0"/>
        </a:xfrm>
      </p:grpSpPr>
      <p:sp>
        <p:nvSpPr>
          <p:cNvPr id="98" name="Textebene 1…"/>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Aufstellung</a:t>
            </a:r>
          </a:p>
          <a:p>
            <a:pPr lvl="1"/>
            <a:endParaRPr/>
          </a:p>
          <a:p>
            <a:pPr lvl="2"/>
            <a:endParaRPr/>
          </a:p>
          <a:p>
            <a:pPr lvl="3"/>
            <a:endParaRPr/>
          </a:p>
          <a:p>
            <a:pPr lvl="4"/>
            <a:endParaRPr/>
          </a:p>
        </p:txBody>
      </p:sp>
      <p:sp>
        <p:nvSpPr>
          <p:cNvPr id="9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akt (groß)">
    <p:spTree>
      <p:nvGrpSpPr>
        <p:cNvPr id="1" name=""/>
        <p:cNvGrpSpPr/>
        <p:nvPr/>
      </p:nvGrpSpPr>
      <p:grpSpPr>
        <a:xfrm>
          <a:off x="0" y="0"/>
          <a:ext cx="0" cy="0"/>
          <a:chOff x="0" y="0"/>
          <a:chExt cx="0" cy="0"/>
        </a:xfrm>
      </p:grpSpPr>
      <p:sp>
        <p:nvSpPr>
          <p:cNvPr id="106" name="Textebene 1…"/>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100 %</a:t>
            </a:r>
          </a:p>
          <a:p>
            <a:pPr lvl="1"/>
            <a:endParaRPr/>
          </a:p>
          <a:p>
            <a:pPr lvl="2"/>
            <a:endParaRPr/>
          </a:p>
          <a:p>
            <a:pPr lvl="3"/>
            <a:endParaRPr/>
          </a:p>
          <a:p>
            <a:pPr lvl="4"/>
            <a:endParaRPr/>
          </a:p>
        </p:txBody>
      </p:sp>
      <p:sp>
        <p:nvSpPr>
          <p:cNvPr id="107" name="Fakte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Fakten</a:t>
            </a:r>
          </a:p>
        </p:txBody>
      </p:sp>
      <p:sp>
        <p:nvSpPr>
          <p:cNvPr id="10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115" name="Quellenangabe"/>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Quellenangabe</a:t>
            </a:r>
          </a:p>
        </p:txBody>
      </p:sp>
      <p:sp>
        <p:nvSpPr>
          <p:cNvPr id="116" name="Textebene 1…"/>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„Bemerkenswert“</a:t>
            </a:r>
          </a:p>
          <a:p>
            <a:pPr lvl="1"/>
            <a:endParaRPr/>
          </a:p>
          <a:p>
            <a:pPr lvl="2"/>
            <a:endParaRPr/>
          </a:p>
          <a:p>
            <a:pPr lvl="3"/>
            <a:endParaRPr/>
          </a:p>
          <a:p>
            <a:pPr lvl="4"/>
            <a:endParaRPr/>
          </a:p>
        </p:txBody>
      </p:sp>
      <p:sp>
        <p:nvSpPr>
          <p:cNvPr id="117"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124" name="Salatschüssel mit gebratenem Reis, gekochten Eiern und Stäbchen"/>
          <p:cNvSpPr>
            <a:spLocks noGrp="1"/>
          </p:cNvSpPr>
          <p:nvPr>
            <p:ph type="pic" sz="quarter" idx="21"/>
          </p:nvPr>
        </p:nvSpPr>
        <p:spPr>
          <a:xfrm>
            <a:off x="15760700" y="1016000"/>
            <a:ext cx="7439099" cy="5949678"/>
          </a:xfrm>
          <a:prstGeom prst="rect">
            <a:avLst/>
          </a:prstGeom>
        </p:spPr>
        <p:txBody>
          <a:bodyPr lIns="91439" tIns="45719" rIns="91439" bIns="45719">
            <a:noAutofit/>
          </a:bodyPr>
          <a:lstStyle/>
          <a:p>
            <a:endParaRPr/>
          </a:p>
        </p:txBody>
      </p:sp>
      <p:sp>
        <p:nvSpPr>
          <p:cNvPr id="125" name="Schüssel mit Lachsfrikadellen, Salat und Hummus "/>
          <p:cNvSpPr>
            <a:spLocks noGrp="1"/>
          </p:cNvSpPr>
          <p:nvPr>
            <p:ph type="pic" sz="half" idx="22"/>
          </p:nvPr>
        </p:nvSpPr>
        <p:spPr>
          <a:xfrm>
            <a:off x="13500100" y="3978275"/>
            <a:ext cx="10439400" cy="12150181"/>
          </a:xfrm>
          <a:prstGeom prst="rect">
            <a:avLst/>
          </a:prstGeom>
        </p:spPr>
        <p:txBody>
          <a:bodyPr lIns="91439" tIns="45719" rIns="91439" bIns="45719">
            <a:noAutofit/>
          </a:bodyPr>
          <a:lstStyle/>
          <a:p>
            <a:endParaRPr/>
          </a:p>
        </p:txBody>
      </p:sp>
      <p:sp>
        <p:nvSpPr>
          <p:cNvPr id="126" name="Schüssel mit Pappardelle, Petersilienbutter, gerösteten Haselnüssen und geriebenem Parmesan"/>
          <p:cNvSpPr>
            <a:spLocks noGrp="1"/>
          </p:cNvSpPr>
          <p:nvPr>
            <p:ph type="pic" idx="23"/>
          </p:nvPr>
        </p:nvSpPr>
        <p:spPr>
          <a:xfrm>
            <a:off x="-139700" y="495300"/>
            <a:ext cx="16611600" cy="12458700"/>
          </a:xfrm>
          <a:prstGeom prst="rect">
            <a:avLst/>
          </a:prstGeom>
        </p:spPr>
        <p:txBody>
          <a:bodyPr lIns="91439" tIns="45719" rIns="91439" bIns="45719">
            <a:noAutofit/>
          </a:bodyPr>
          <a:lstStyle/>
          <a:p>
            <a:endParaRPr/>
          </a:p>
        </p:txBody>
      </p:sp>
      <p:sp>
        <p:nvSpPr>
          <p:cNvPr id="127"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34" name="Salatschüssel mit gebratenem Reis, gekochten Eiern und Stäbchen"/>
          <p:cNvSpPr>
            <a:spLocks noGrp="1"/>
          </p:cNvSpPr>
          <p:nvPr>
            <p:ph type="pic" idx="21"/>
          </p:nvPr>
        </p:nvSpPr>
        <p:spPr>
          <a:xfrm>
            <a:off x="-1333500" y="-5524500"/>
            <a:ext cx="27051000" cy="21640800"/>
          </a:xfrm>
          <a:prstGeom prst="rect">
            <a:avLst/>
          </a:prstGeom>
        </p:spPr>
        <p:txBody>
          <a:bodyPr lIns="91439" tIns="45719" rIns="91439" bIns="45719">
            <a:noAutofit/>
          </a:bodyPr>
          <a:lstStyle/>
          <a:p>
            <a:endParaRPr/>
          </a:p>
        </p:txBody>
      </p:sp>
      <p:sp>
        <p:nvSpPr>
          <p:cNvPr id="135" name="Foliennumm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42"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amp; Foto">
    <p:spTree>
      <p:nvGrpSpPr>
        <p:cNvPr id="1" name=""/>
        <p:cNvGrpSpPr/>
        <p:nvPr/>
      </p:nvGrpSpPr>
      <p:grpSpPr>
        <a:xfrm>
          <a:off x="0" y="0"/>
          <a:ext cx="0" cy="0"/>
          <a:chOff x="0" y="0"/>
          <a:chExt cx="0" cy="0"/>
        </a:xfrm>
      </p:grpSpPr>
      <p:sp>
        <p:nvSpPr>
          <p:cNvPr id="21" name="Avocados und Limonen"/>
          <p:cNvSpPr>
            <a:spLocks noGrp="1"/>
          </p:cNvSpPr>
          <p:nvPr>
            <p:ph type="pic" idx="21"/>
          </p:nvPr>
        </p:nvSpPr>
        <p:spPr>
          <a:xfrm>
            <a:off x="-1155700" y="-1295400"/>
            <a:ext cx="26746200" cy="16018933"/>
          </a:xfrm>
          <a:prstGeom prst="rect">
            <a:avLst/>
          </a:prstGeom>
        </p:spPr>
        <p:txBody>
          <a:bodyPr lIns="91439" tIns="45719" rIns="91439" bIns="45719">
            <a:noAutofit/>
          </a:bodyPr>
          <a:lstStyle/>
          <a:p>
            <a:endParaRPr/>
          </a:p>
        </p:txBody>
      </p:sp>
      <p:sp>
        <p:nvSpPr>
          <p:cNvPr id="22" name="Titel der Präsentation"/>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Titel der Präsentation</a:t>
            </a:r>
          </a:p>
        </p:txBody>
      </p:sp>
      <p:sp>
        <p:nvSpPr>
          <p:cNvPr id="23" name="Autor und Datum"/>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Autor und Datum</a:t>
            </a:r>
          </a:p>
        </p:txBody>
      </p:sp>
      <p:sp>
        <p:nvSpPr>
          <p:cNvPr id="24" name="Textebene 1…"/>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Präsentationsuntertitel</a:t>
            </a:r>
          </a:p>
          <a:p>
            <a:pPr lvl="1"/>
            <a:endParaRPr/>
          </a:p>
          <a:p>
            <a:pPr lvl="2"/>
            <a:endParaRPr/>
          </a:p>
          <a:p>
            <a:pPr lvl="3"/>
            <a:endParaRPr/>
          </a:p>
          <a:p>
            <a:pPr lvl="4"/>
            <a:endParaRPr/>
          </a:p>
        </p:txBody>
      </p:sp>
      <p:sp>
        <p:nvSpPr>
          <p:cNvPr id="2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amp; Foto 2">
    <p:spTree>
      <p:nvGrpSpPr>
        <p:cNvPr id="1" name=""/>
        <p:cNvGrpSpPr/>
        <p:nvPr/>
      </p:nvGrpSpPr>
      <p:grpSpPr>
        <a:xfrm>
          <a:off x="0" y="0"/>
          <a:ext cx="0" cy="0"/>
          <a:chOff x="0" y="0"/>
          <a:chExt cx="0" cy="0"/>
        </a:xfrm>
      </p:grpSpPr>
      <p:sp>
        <p:nvSpPr>
          <p:cNvPr id="32" name="Schüssel mit Lachsfrikadellen, Salat und Hummus"/>
          <p:cNvSpPr>
            <a:spLocks noGrp="1"/>
          </p:cNvSpPr>
          <p:nvPr>
            <p:ph type="pic" idx="21"/>
          </p:nvPr>
        </p:nvSpPr>
        <p:spPr>
          <a:xfrm>
            <a:off x="10972800" y="-203200"/>
            <a:ext cx="12144837" cy="14135100"/>
          </a:xfrm>
          <a:prstGeom prst="rect">
            <a:avLst/>
          </a:prstGeom>
        </p:spPr>
        <p:txBody>
          <a:bodyPr lIns="91439" tIns="45719" rIns="91439" bIns="45719">
            <a:noAutofit/>
          </a:bodyPr>
          <a:lstStyle/>
          <a:p>
            <a:endParaRPr/>
          </a:p>
        </p:txBody>
      </p:sp>
      <p:sp>
        <p:nvSpPr>
          <p:cNvPr id="33" name="Folientitel"/>
          <p:cNvSpPr txBox="1">
            <a:spLocks noGrp="1"/>
          </p:cNvSpPr>
          <p:nvPr>
            <p:ph type="title" hasCustomPrompt="1"/>
          </p:nvPr>
        </p:nvSpPr>
        <p:spPr>
          <a:xfrm>
            <a:off x="1206500" y="1270000"/>
            <a:ext cx="9779000" cy="5882273"/>
          </a:xfrm>
          <a:prstGeom prst="rect">
            <a:avLst/>
          </a:prstGeom>
        </p:spPr>
        <p:txBody>
          <a:bodyPr anchor="b"/>
          <a:lstStyle/>
          <a:p>
            <a:r>
              <a:t>Folientitel</a:t>
            </a:r>
          </a:p>
        </p:txBody>
      </p:sp>
      <p:sp>
        <p:nvSpPr>
          <p:cNvPr id="34" name="Textebene 1…"/>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Folien-Untertitel</a:t>
            </a:r>
          </a:p>
          <a:p>
            <a:pPr lvl="1"/>
            <a:endParaRPr/>
          </a:p>
          <a:p>
            <a:pPr lvl="2"/>
            <a:endParaRPr/>
          </a:p>
          <a:p>
            <a:pPr lvl="3"/>
            <a:endParaRPr/>
          </a:p>
          <a:p>
            <a:pPr lvl="4"/>
            <a:endParaRPr/>
          </a:p>
        </p:txBody>
      </p:sp>
      <p:sp>
        <p:nvSpPr>
          <p:cNvPr id="35" name="Foliennumm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42" name="Folientitel"/>
          <p:cNvSpPr txBox="1">
            <a:spLocks noGrp="1"/>
          </p:cNvSpPr>
          <p:nvPr>
            <p:ph type="title" hasCustomPrompt="1"/>
          </p:nvPr>
        </p:nvSpPr>
        <p:spPr>
          <a:prstGeom prst="rect">
            <a:avLst/>
          </a:prstGeom>
        </p:spPr>
        <p:txBody>
          <a:bodyPr/>
          <a:lstStyle/>
          <a:p>
            <a:r>
              <a:t>Folientitel</a:t>
            </a:r>
          </a:p>
        </p:txBody>
      </p:sp>
      <p:sp>
        <p:nvSpPr>
          <p:cNvPr id="43" name="Folien-Untertitel"/>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Folien-Untertitel</a:t>
            </a:r>
          </a:p>
        </p:txBody>
      </p:sp>
      <p:sp>
        <p:nvSpPr>
          <p:cNvPr id="44" name="Textebene 1…"/>
          <p:cNvSpPr txBox="1">
            <a:spLocks noGrp="1"/>
          </p:cNvSpPr>
          <p:nvPr>
            <p:ph type="body" idx="1" hasCustomPrompt="1"/>
          </p:nvPr>
        </p:nvSpPr>
        <p:spPr>
          <a:prstGeom prst="rect">
            <a:avLst/>
          </a:prstGeom>
        </p:spPr>
        <p:txBody>
          <a:bodyPr/>
          <a:lstStyle/>
          <a:p>
            <a:r>
              <a:t>Text für Folienpunkt</a:t>
            </a:r>
          </a:p>
          <a:p>
            <a:pPr lvl="1"/>
            <a:endParaRPr/>
          </a:p>
          <a:p>
            <a:pPr lvl="2"/>
            <a:endParaRPr/>
          </a:p>
          <a:p>
            <a:pPr lvl="3"/>
            <a:endParaRPr/>
          </a:p>
          <a:p>
            <a:pPr lvl="4"/>
            <a:endParaRPr/>
          </a:p>
        </p:txBody>
      </p:sp>
      <p:sp>
        <p:nvSpPr>
          <p:cNvPr id="4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52" name="Textebene 1…"/>
          <p:cNvSpPr txBox="1">
            <a:spLocks noGrp="1"/>
          </p:cNvSpPr>
          <p:nvPr>
            <p:ph type="body" idx="1" hasCustomPrompt="1"/>
          </p:nvPr>
        </p:nvSpPr>
        <p:spPr>
          <a:prstGeom prst="rect">
            <a:avLst/>
          </a:prstGeom>
        </p:spPr>
        <p:txBody>
          <a:bodyPr numCol="2" spcCol="1098550"/>
          <a:lstStyle/>
          <a:p>
            <a:r>
              <a:t>Text für Folienpunkt</a:t>
            </a:r>
          </a:p>
          <a:p>
            <a:pPr lvl="1"/>
            <a:endParaRPr/>
          </a:p>
          <a:p>
            <a:pPr lvl="2"/>
            <a:endParaRPr/>
          </a:p>
          <a:p>
            <a:pPr lvl="3"/>
            <a:endParaRPr/>
          </a:p>
          <a:p>
            <a:pPr lvl="4"/>
            <a:endParaRPr/>
          </a:p>
        </p:txBody>
      </p:sp>
      <p:sp>
        <p:nvSpPr>
          <p:cNvPr id="5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Punkte &amp; Foto">
    <p:spTree>
      <p:nvGrpSpPr>
        <p:cNvPr id="1" name=""/>
        <p:cNvGrpSpPr/>
        <p:nvPr/>
      </p:nvGrpSpPr>
      <p:grpSpPr>
        <a:xfrm>
          <a:off x="0" y="0"/>
          <a:ext cx="0" cy="0"/>
          <a:chOff x="0" y="0"/>
          <a:chExt cx="0" cy="0"/>
        </a:xfrm>
      </p:grpSpPr>
      <p:sp>
        <p:nvSpPr>
          <p:cNvPr id="60" name="Folien-Untertitel"/>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Folien-Untertitel</a:t>
            </a:r>
          </a:p>
        </p:txBody>
      </p:sp>
      <p:sp>
        <p:nvSpPr>
          <p:cNvPr id="61" name="Textebene 1…"/>
          <p:cNvSpPr txBox="1">
            <a:spLocks noGrp="1"/>
          </p:cNvSpPr>
          <p:nvPr>
            <p:ph type="body" sz="half" idx="1" hasCustomPrompt="1"/>
          </p:nvPr>
        </p:nvSpPr>
        <p:spPr>
          <a:xfrm>
            <a:off x="1206500" y="4248504"/>
            <a:ext cx="9779000" cy="8256630"/>
          </a:xfrm>
          <a:prstGeom prst="rect">
            <a:avLst/>
          </a:prstGeom>
        </p:spPr>
        <p:txBody>
          <a:bodyPr/>
          <a:lstStyle/>
          <a:p>
            <a:r>
              <a:t>Text für Folienpunkt</a:t>
            </a:r>
          </a:p>
          <a:p>
            <a:pPr lvl="1"/>
            <a:endParaRPr/>
          </a:p>
          <a:p>
            <a:pPr lvl="2"/>
            <a:endParaRPr/>
          </a:p>
          <a:p>
            <a:pPr lvl="3"/>
            <a:endParaRPr/>
          </a:p>
          <a:p>
            <a:pPr lvl="4"/>
            <a:endParaRPr/>
          </a:p>
        </p:txBody>
      </p:sp>
      <p:sp>
        <p:nvSpPr>
          <p:cNvPr id="62" name="Schüssel mit Pappardelle, Petersilienbutter, gerösteten Haselnüssen und geriebenem Parmesan"/>
          <p:cNvSpPr>
            <a:spLocks noGrp="1"/>
          </p:cNvSpPr>
          <p:nvPr>
            <p:ph type="pic" idx="22"/>
          </p:nvPr>
        </p:nvSpPr>
        <p:spPr>
          <a:xfrm>
            <a:off x="12192000" y="-407266"/>
            <a:ext cx="10916874" cy="14555832"/>
          </a:xfrm>
          <a:prstGeom prst="rect">
            <a:avLst/>
          </a:prstGeom>
        </p:spPr>
        <p:txBody>
          <a:bodyPr lIns="91439" tIns="45719" rIns="91439" bIns="45719">
            <a:noAutofit/>
          </a:bodyPr>
          <a:lstStyle/>
          <a:p>
            <a:endParaRPr/>
          </a:p>
        </p:txBody>
      </p:sp>
      <p:sp>
        <p:nvSpPr>
          <p:cNvPr id="63" name="Folientitel"/>
          <p:cNvSpPr txBox="1">
            <a:spLocks noGrp="1"/>
          </p:cNvSpPr>
          <p:nvPr>
            <p:ph type="title" hasCustomPrompt="1"/>
          </p:nvPr>
        </p:nvSpPr>
        <p:spPr>
          <a:xfrm>
            <a:off x="1206500" y="1079500"/>
            <a:ext cx="9779000" cy="1435100"/>
          </a:xfrm>
          <a:prstGeom prst="rect">
            <a:avLst/>
          </a:prstGeom>
        </p:spPr>
        <p:txBody>
          <a:bodyPr/>
          <a:lstStyle/>
          <a:p>
            <a:r>
              <a:t>Folientitel</a:t>
            </a:r>
          </a:p>
        </p:txBody>
      </p:sp>
      <p:sp>
        <p:nvSpPr>
          <p:cNvPr id="6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Abschnitt">
    <p:spTree>
      <p:nvGrpSpPr>
        <p:cNvPr id="1" name=""/>
        <p:cNvGrpSpPr/>
        <p:nvPr/>
      </p:nvGrpSpPr>
      <p:grpSpPr>
        <a:xfrm>
          <a:off x="0" y="0"/>
          <a:ext cx="0" cy="0"/>
          <a:chOff x="0" y="0"/>
          <a:chExt cx="0" cy="0"/>
        </a:xfrm>
      </p:grpSpPr>
      <p:sp>
        <p:nvSpPr>
          <p:cNvPr id="71" name="Titel des Abschnitts"/>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Titel des Abschnitts</a:t>
            </a:r>
          </a:p>
        </p:txBody>
      </p:sp>
      <p:sp>
        <p:nvSpPr>
          <p:cNvPr id="72" name="Foliennumm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79" name="Folientitel"/>
          <p:cNvSpPr txBox="1">
            <a:spLocks noGrp="1"/>
          </p:cNvSpPr>
          <p:nvPr>
            <p:ph type="title" hasCustomPrompt="1"/>
          </p:nvPr>
        </p:nvSpPr>
        <p:spPr>
          <a:xfrm>
            <a:off x="1206500" y="1079500"/>
            <a:ext cx="21971000" cy="1434949"/>
          </a:xfrm>
          <a:prstGeom prst="rect">
            <a:avLst/>
          </a:prstGeom>
        </p:spPr>
        <p:txBody>
          <a:bodyPr/>
          <a:lstStyle/>
          <a:p>
            <a:r>
              <a:t>Folientitel</a:t>
            </a:r>
          </a:p>
        </p:txBody>
      </p:sp>
      <p:sp>
        <p:nvSpPr>
          <p:cNvPr id="80" name="Folien-Untertitel"/>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Folien-Untertitel</a:t>
            </a:r>
          </a:p>
        </p:txBody>
      </p:sp>
      <p:sp>
        <p:nvSpPr>
          <p:cNvPr id="8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Titel"/>
          <p:cNvSpPr txBox="1">
            <a:spLocks noGrp="1"/>
          </p:cNvSpPr>
          <p:nvPr>
            <p:ph type="title" hasCustomPrompt="1"/>
          </p:nvPr>
        </p:nvSpPr>
        <p:spPr>
          <a:xfrm>
            <a:off x="1206500" y="1079500"/>
            <a:ext cx="21971000" cy="1435100"/>
          </a:xfrm>
          <a:prstGeom prst="rect">
            <a:avLst/>
          </a:prstGeom>
        </p:spPr>
        <p:txBody>
          <a:bodyPr/>
          <a:lstStyle/>
          <a:p>
            <a:r>
              <a:t>Agenda-Titel</a:t>
            </a:r>
          </a:p>
        </p:txBody>
      </p:sp>
      <p:sp>
        <p:nvSpPr>
          <p:cNvPr id="89" name="Agenda-Untertitel"/>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Agenda-Untertitel</a:t>
            </a:r>
          </a:p>
        </p:txBody>
      </p:sp>
      <p:sp>
        <p:nvSpPr>
          <p:cNvPr id="90" name="Textebene 1…"/>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Agendathemen</a:t>
            </a:r>
          </a:p>
          <a:p>
            <a:pPr lvl="1"/>
            <a:endParaRPr/>
          </a:p>
          <a:p>
            <a:pPr lvl="2"/>
            <a:endParaRPr/>
          </a:p>
          <a:p>
            <a:pPr lvl="3"/>
            <a:endParaRPr/>
          </a:p>
          <a:p>
            <a:pPr lvl="4"/>
            <a:endParaRPr/>
          </a:p>
        </p:txBody>
      </p:sp>
      <p:sp>
        <p:nvSpPr>
          <p:cNvPr id="9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lientitel"/>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a:bodyPr>
          <a:lstStyle/>
          <a:p>
            <a:r>
              <a:t>Folientitel</a:t>
            </a:r>
          </a:p>
        </p:txBody>
      </p:sp>
      <p:sp>
        <p:nvSpPr>
          <p:cNvPr id="3" name="Textebene 1…"/>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a:bodyPr>
          <a:lstStyle/>
          <a:p>
            <a:r>
              <a:t>Text für Folienpunkt</a:t>
            </a:r>
          </a:p>
          <a:p>
            <a:pPr lvl="1"/>
            <a:endParaRPr/>
          </a:p>
          <a:p>
            <a:pPr lvl="2"/>
            <a:endParaRPr/>
          </a:p>
          <a:p>
            <a:pPr lvl="3"/>
            <a:endParaRPr/>
          </a:p>
          <a:p>
            <a:pPr lvl="4"/>
            <a:endParaRPr/>
          </a:p>
        </p:txBody>
      </p:sp>
      <p:sp>
        <p:nvSpPr>
          <p:cNvPr id="4" name="Foliennumm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Altbauweise, St. Gallen, 7. Januar 2023                                                                        Katrin Eberhard"/>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normAutofit lnSpcReduction="10000"/>
          </a:bodyPr>
          <a:lstStyle/>
          <a:p>
            <a:r>
              <a:t>Altbauweise, St. Gallen, 7. Januar 2023                                                                        Katrin Eberhard</a:t>
            </a:r>
          </a:p>
        </p:txBody>
      </p:sp>
      <p:sp>
        <p:nvSpPr>
          <p:cNvPr id="152" name="Projektentwicklung im Bestand"/>
          <p:cNvSpPr txBox="1">
            <a:spLocks noGrp="1"/>
          </p:cNvSpPr>
          <p:nvPr>
            <p:ph type="ctrTitle"/>
          </p:nvPr>
        </p:nvSpPr>
        <p:spPr>
          <a:prstGeom prst="rect">
            <a:avLst/>
          </a:prstGeom>
        </p:spPr>
        <p:txBody>
          <a:bodyPr/>
          <a:lstStyle/>
          <a:p>
            <a:r>
              <a:t>Projektentwicklung im Bestand</a:t>
            </a:r>
          </a:p>
        </p:txBody>
      </p:sp>
      <p:sp>
        <p:nvSpPr>
          <p:cNvPr id="153" name="Hin zu einem nachhaltigen Umgang mit dem gebauten Erbe"/>
          <p:cNvSpPr txBox="1">
            <a:spLocks noGrp="1"/>
          </p:cNvSpPr>
          <p:nvPr>
            <p:ph type="subTitle" sz="quarter" idx="1"/>
          </p:nvPr>
        </p:nvSpPr>
        <p:spPr>
          <a:prstGeom prst="rect">
            <a:avLst/>
          </a:prstGeom>
        </p:spPr>
        <p:txBody>
          <a:bodyPr/>
          <a:lstStyle/>
          <a:p>
            <a:r>
              <a:t>Hin zu einem nachhaltigen Umgang mit dem gebauten Erbe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Verdichtung"/>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Verdichtung</a:t>
            </a:r>
          </a:p>
        </p:txBody>
      </p:sp>
      <p:sp>
        <p:nvSpPr>
          <p:cNvPr id="220" name="- Zunahme der Bevölkerung und steigende Komfortansprüche führen zu hohem Flächenbedarf…"/>
          <p:cNvSpPr txBox="1">
            <a:spLocks noGrp="1"/>
          </p:cNvSpPr>
          <p:nvPr>
            <p:ph type="body" idx="1"/>
          </p:nvPr>
        </p:nvSpPr>
        <p:spPr>
          <a:prstGeom prst="rect">
            <a:avLst/>
          </a:prstGeom>
        </p:spPr>
        <p:txBody>
          <a:bodyPr/>
          <a:lstStyle/>
          <a:p>
            <a:pPr marL="0" indent="0">
              <a:buSzTx/>
              <a:buNone/>
            </a:pPr>
            <a:r>
              <a:t>- Zunahme der Bevölkerung und steigende Komfortansprüche führen zu hohem Flächenbedarf</a:t>
            </a:r>
          </a:p>
          <a:p>
            <a:pPr marL="0" indent="0">
              <a:buSzTx/>
              <a:buNone/>
            </a:pPr>
            <a:r>
              <a:t>- So genannte Verdichtungsprojekte erreichen oft nur wenig: Wegen grösserer Wohnungen verpufft der Effekt</a:t>
            </a:r>
          </a:p>
        </p:txBody>
      </p:sp>
      <p:sp>
        <p:nvSpPr>
          <p:cNvPr id="221"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22"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10</a:t>
            </a:fld>
            <a:endParaRPr/>
          </a:p>
        </p:txBody>
      </p:sp>
      <p:sp>
        <p:nvSpPr>
          <p:cNvPr id="223"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Verdichtung"/>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Verdichtung</a:t>
            </a:r>
          </a:p>
        </p:txBody>
      </p:sp>
      <p:sp>
        <p:nvSpPr>
          <p:cNvPr id="228" name="- Zunahme der Bevölkerung und steigende Komfortansprüche führen zu hohem Flächenbedarf…"/>
          <p:cNvSpPr txBox="1">
            <a:spLocks noGrp="1"/>
          </p:cNvSpPr>
          <p:nvPr>
            <p:ph type="body" idx="1"/>
          </p:nvPr>
        </p:nvSpPr>
        <p:spPr>
          <a:prstGeom prst="rect">
            <a:avLst/>
          </a:prstGeom>
        </p:spPr>
        <p:txBody>
          <a:bodyPr/>
          <a:lstStyle/>
          <a:p>
            <a:pPr marL="0" indent="0" defTabSz="2413955">
              <a:spcBef>
                <a:spcPts val="4400"/>
              </a:spcBef>
              <a:buSzTx/>
              <a:buNone/>
              <a:defRPr sz="4752">
                <a:solidFill>
                  <a:srgbClr val="5E5E5E"/>
                </a:solidFill>
              </a:defRPr>
            </a:pPr>
            <a:r>
              <a:t>- Zunahme der Bevölkerung und steigende Komfortansprüche führen zu hohem Flächenbedarf</a:t>
            </a:r>
          </a:p>
          <a:p>
            <a:pPr marL="0" indent="0" defTabSz="2413955">
              <a:spcBef>
                <a:spcPts val="4400"/>
              </a:spcBef>
              <a:buSzTx/>
              <a:buNone/>
              <a:defRPr sz="4752"/>
            </a:pPr>
            <a:r>
              <a:rPr>
                <a:solidFill>
                  <a:srgbClr val="5E5E5E"/>
                </a:solidFill>
              </a:rPr>
              <a:t>- So genannte Verdichtungsprojekte erreichen oft nur wenig: Wegen grösserer Wohnungen verpufft der Effekt</a:t>
            </a:r>
            <a:r>
              <a:t/>
            </a:r>
            <a:br/>
            <a:endParaRPr/>
          </a:p>
          <a:p>
            <a:pPr marL="0" indent="0" defTabSz="2413955">
              <a:spcBef>
                <a:spcPts val="4400"/>
              </a:spcBef>
              <a:buSzTx/>
              <a:buNone/>
              <a:defRPr sz="4752"/>
            </a:pPr>
            <a:r>
              <a:t>&gt; Verdichtung möglichst unter Einbezug des Bestands</a:t>
            </a:r>
          </a:p>
          <a:p>
            <a:pPr marL="0" indent="0" defTabSz="2413955">
              <a:spcBef>
                <a:spcPts val="4400"/>
              </a:spcBef>
              <a:buSzTx/>
              <a:buNone/>
              <a:defRPr sz="4752"/>
            </a:pPr>
            <a:r>
              <a:t>&gt; Flächenverbrauch pro Person beachten: z.B. mit flexibel nutzbaren home offices, zuschaltbaren Zimmern oder gemeinsam genutzten Flächen</a:t>
            </a:r>
          </a:p>
          <a:p>
            <a:pPr marL="0" indent="0" defTabSz="2413955">
              <a:spcBef>
                <a:spcPts val="4400"/>
              </a:spcBef>
              <a:buSzTx/>
              <a:buNone/>
              <a:defRPr sz="4752"/>
            </a:pPr>
            <a:r>
              <a:t>&gt; Anreize zur Weitergabe von Einfamilienhäusern setzen</a:t>
            </a:r>
          </a:p>
        </p:txBody>
      </p:sp>
      <p:sp>
        <p:nvSpPr>
          <p:cNvPr id="229"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30"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11</a:t>
            </a:fld>
            <a:endParaRPr/>
          </a:p>
        </p:txBody>
      </p:sp>
      <p:sp>
        <p:nvSpPr>
          <p:cNvPr id="231"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Graue Energi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Graue Energie</a:t>
            </a:r>
          </a:p>
        </p:txBody>
      </p:sp>
      <p:sp>
        <p:nvSpPr>
          <p:cNvPr id="236"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37"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12</a:t>
            </a:fld>
            <a:endParaRPr/>
          </a:p>
        </p:txBody>
      </p:sp>
      <p:sp>
        <p:nvSpPr>
          <p:cNvPr id="238" name="Rechteck"/>
          <p:cNvSpPr/>
          <p:nvPr/>
        </p:nvSpPr>
        <p:spPr>
          <a:xfrm>
            <a:off x="20088631" y="5334991"/>
            <a:ext cx="1279976" cy="1059768"/>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39" name="2. Herausforderungen und Lösungsansätze"/>
          <p:cNvSpPr txBox="1">
            <a:spLocks noGrp="1"/>
          </p:cNvSpPr>
          <p:nvPr>
            <p:ph type="title"/>
          </p:nvPr>
        </p:nvSpPr>
        <p:spPr>
          <a:prstGeom prst="rect">
            <a:avLst/>
          </a:prstGeom>
        </p:spPr>
        <p:txBody>
          <a:bodyPr/>
          <a:lstStyle/>
          <a:p>
            <a:r>
              <a:t>2. Herausforderungen und Lösungsansätze</a:t>
            </a:r>
          </a:p>
        </p:txBody>
      </p:sp>
      <p:sp>
        <p:nvSpPr>
          <p:cNvPr id="240" name="- Keine Wertschätzung des Bestands; Unterschätzung der bereits vorhandenen, verbauten Energie und Arbeit"/>
          <p:cNvSpPr txBox="1">
            <a:spLocks noGrp="1"/>
          </p:cNvSpPr>
          <p:nvPr>
            <p:ph type="body" idx="1"/>
          </p:nvPr>
        </p:nvSpPr>
        <p:spPr>
          <a:prstGeom prst="rect">
            <a:avLst/>
          </a:prstGeom>
        </p:spPr>
        <p:txBody>
          <a:bodyPr/>
          <a:lstStyle>
            <a:lvl1pPr marL="0" indent="0">
              <a:buSzTx/>
              <a:buNone/>
            </a:lvl1pPr>
          </a:lstStyle>
          <a:p>
            <a:r>
              <a:t>- Keine Wertschätzung des Bestands; Unterschätzung der bereits vorhandenen, verbauten Energie und Arbeit</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Graue Energi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Graue Energie</a:t>
            </a:r>
          </a:p>
        </p:txBody>
      </p:sp>
      <p:sp>
        <p:nvSpPr>
          <p:cNvPr id="245"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46"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13</a:t>
            </a:fld>
            <a:endParaRPr/>
          </a:p>
        </p:txBody>
      </p:sp>
      <p:sp>
        <p:nvSpPr>
          <p:cNvPr id="247" name="Rechteck"/>
          <p:cNvSpPr/>
          <p:nvPr/>
        </p:nvSpPr>
        <p:spPr>
          <a:xfrm>
            <a:off x="20088631" y="5334991"/>
            <a:ext cx="1279976" cy="1059768"/>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48" name="2. Herausforderungen und Lösungsansätze"/>
          <p:cNvSpPr txBox="1">
            <a:spLocks noGrp="1"/>
          </p:cNvSpPr>
          <p:nvPr>
            <p:ph type="title"/>
          </p:nvPr>
        </p:nvSpPr>
        <p:spPr>
          <a:prstGeom prst="rect">
            <a:avLst/>
          </a:prstGeom>
        </p:spPr>
        <p:txBody>
          <a:bodyPr/>
          <a:lstStyle/>
          <a:p>
            <a:r>
              <a:t>2. Herausforderungen und Lösungsansätze</a:t>
            </a:r>
          </a:p>
        </p:txBody>
      </p:sp>
      <p:sp>
        <p:nvSpPr>
          <p:cNvPr id="249" name="- Keine Wertschätzung des Bestands; Unterschätzung der bereits vorhandenen, verbauten Energie und Arbeit…"/>
          <p:cNvSpPr txBox="1">
            <a:spLocks noGrp="1"/>
          </p:cNvSpPr>
          <p:nvPr>
            <p:ph type="body" idx="1"/>
          </p:nvPr>
        </p:nvSpPr>
        <p:spPr>
          <a:xfrm>
            <a:off x="1206500" y="4248504"/>
            <a:ext cx="21971001" cy="8256012"/>
          </a:xfrm>
          <a:prstGeom prst="rect">
            <a:avLst/>
          </a:prstGeom>
        </p:spPr>
        <p:txBody>
          <a:bodyPr/>
          <a:lstStyle/>
          <a:p>
            <a:pPr marL="0" indent="0">
              <a:buSzTx/>
              <a:buNone/>
              <a:defRPr>
                <a:solidFill>
                  <a:srgbClr val="5E5E5E"/>
                </a:solidFill>
              </a:defRPr>
            </a:pPr>
            <a:r>
              <a:t>- Keine Wertschätzung des Bestands; Unterschätzung der bereits vorhandenen, verbauten Energie und Arbeit</a:t>
            </a:r>
          </a:p>
          <a:p>
            <a:pPr marL="0" indent="0">
              <a:buSzTx/>
              <a:buNone/>
            </a:pPr>
            <a:r>
              <a:t/>
            </a:r>
            <a:br/>
            <a:r>
              <a:t>&gt; Ganzheitliche Sichtweise: Betriebs- </a:t>
            </a:r>
            <a:r>
              <a:rPr b="1"/>
              <a:t>und</a:t>
            </a:r>
            <a:r>
              <a:t> Erstellungsemissionen berechnen</a:t>
            </a:r>
          </a:p>
          <a:p>
            <a:pPr marL="0" indent="0">
              <a:buSzTx/>
              <a:buNone/>
            </a:pPr>
            <a:r>
              <a:t>&gt; Frühe Weichenstellung:</a:t>
            </a:r>
            <a:br/>
            <a:r>
              <a:t>strategische Phase nutzen</a:t>
            </a:r>
          </a:p>
          <a:p>
            <a:pPr marL="0" indent="0">
              <a:buSzTx/>
              <a:buNone/>
            </a:pPr>
            <a:endParaRPr/>
          </a:p>
          <a:p>
            <a:pPr marL="0" indent="0">
              <a:buSzTx/>
              <a:buNone/>
              <a:defRPr sz="3200"/>
            </a:pPr>
            <a:r>
              <a:t>                              www.beispiel-bergacker.ch</a:t>
            </a:r>
          </a:p>
        </p:txBody>
      </p:sp>
      <p:pic>
        <p:nvPicPr>
          <p:cNvPr id="250" name="Bildschirmfoto 2023-01-05 um 20.22.03.png" descr="Bildschirmfoto 2023-01-05 um 20.22.03.png"/>
          <p:cNvPicPr>
            <a:picLocks noChangeAspect="1"/>
          </p:cNvPicPr>
          <p:nvPr/>
        </p:nvPicPr>
        <p:blipFill>
          <a:blip r:embed="rId3"/>
          <a:stretch>
            <a:fillRect/>
          </a:stretch>
        </p:blipFill>
        <p:spPr>
          <a:xfrm>
            <a:off x="9685018" y="7936679"/>
            <a:ext cx="13743582" cy="4993830"/>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Graue Energi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Graue Energie</a:t>
            </a:r>
          </a:p>
        </p:txBody>
      </p:sp>
      <p:sp>
        <p:nvSpPr>
          <p:cNvPr id="255" name="- Keine Wertschätzung des Bestands; Unterschätzung der bereits vorhandenen, verbauten Energie und Arbeit…"/>
          <p:cNvSpPr txBox="1">
            <a:spLocks noGrp="1"/>
          </p:cNvSpPr>
          <p:nvPr>
            <p:ph type="body" idx="1"/>
          </p:nvPr>
        </p:nvSpPr>
        <p:spPr>
          <a:prstGeom prst="rect">
            <a:avLst/>
          </a:prstGeom>
        </p:spPr>
        <p:txBody>
          <a:bodyPr/>
          <a:lstStyle/>
          <a:p>
            <a:pPr marL="0" indent="0">
              <a:buSzTx/>
              <a:buNone/>
              <a:defRPr>
                <a:solidFill>
                  <a:srgbClr val="5E5E5E"/>
                </a:solidFill>
              </a:defRPr>
            </a:pPr>
            <a:r>
              <a:t>- Keine Wertschätzung des Bestands; Unterschätzung der bereits vorhandenen, verbauten Energie und Arbeit</a:t>
            </a:r>
          </a:p>
          <a:p>
            <a:pPr marL="0" indent="0">
              <a:buSzTx/>
              <a:buNone/>
            </a:pPr>
            <a:endParaRPr/>
          </a:p>
          <a:p>
            <a:pPr marL="0" indent="0">
              <a:buSzTx/>
              <a:buNone/>
            </a:pPr>
            <a:r>
              <a:t>&gt; Materialpyramide beachten</a:t>
            </a:r>
          </a:p>
        </p:txBody>
      </p:sp>
      <p:sp>
        <p:nvSpPr>
          <p:cNvPr id="256"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57"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14</a:t>
            </a:fld>
            <a:endParaRPr/>
          </a:p>
        </p:txBody>
      </p:sp>
      <p:pic>
        <p:nvPicPr>
          <p:cNvPr id="258" name="Bildschirmfoto 2023-01-04 um 17.50.36.png" descr="Bildschirmfoto 2023-01-04 um 17.50.36.png"/>
          <p:cNvPicPr>
            <a:picLocks noChangeAspect="1"/>
          </p:cNvPicPr>
          <p:nvPr/>
        </p:nvPicPr>
        <p:blipFill>
          <a:blip r:embed="rId3"/>
          <a:stretch>
            <a:fillRect/>
          </a:stretch>
        </p:blipFill>
        <p:spPr>
          <a:xfrm>
            <a:off x="14065003" y="5521650"/>
            <a:ext cx="8982007" cy="6922341"/>
          </a:xfrm>
          <a:prstGeom prst="rect">
            <a:avLst/>
          </a:prstGeom>
          <a:ln w="12700">
            <a:miter lim="400000"/>
          </a:ln>
        </p:spPr>
      </p:pic>
      <p:sp>
        <p:nvSpPr>
          <p:cNvPr id="259" name="Rechteck"/>
          <p:cNvSpPr/>
          <p:nvPr/>
        </p:nvSpPr>
        <p:spPr>
          <a:xfrm>
            <a:off x="13908000" y="5352449"/>
            <a:ext cx="1739282" cy="4286775"/>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60" name="v"/>
          <p:cNvSpPr/>
          <p:nvPr/>
        </p:nvSpPr>
        <p:spPr>
          <a:xfrm>
            <a:off x="22321789" y="5556832"/>
            <a:ext cx="1019113" cy="6083039"/>
          </a:xfrm>
          <a:prstGeom prst="rect">
            <a:avLst/>
          </a:prstGeom>
          <a:solidFill>
            <a:srgbClr val="FFFFFF"/>
          </a:solidFill>
          <a:ln w="12700">
            <a:miter lim="400000"/>
          </a:ln>
          <a:extLst>
            <a:ext uri="{C572A759-6A51-4108-AA02-DFA0A04FC94B}">
              <ma14:wrappingTextBoxFlag xmlns:ma14="http://schemas.microsoft.com/office/mac/drawingml/2011/main" val="1"/>
            </a:ext>
          </a:extLst>
        </p:spPr>
        <p:txBody>
          <a:bodyPr lIns="50800" tIns="50800" rIns="50800" bIns="50800" anchor="ctr"/>
          <a:lstStyle>
            <a:lvl1pPr defTabSz="825500">
              <a:defRPr sz="3200">
                <a:solidFill>
                  <a:srgbClr val="FFFFFF"/>
                </a:solidFill>
                <a:latin typeface="Helvetica Neue Medium"/>
                <a:ea typeface="Helvetica Neue Medium"/>
                <a:cs typeface="Helvetica Neue Medium"/>
                <a:sym typeface="Helvetica Neue Medium"/>
              </a:defRPr>
            </a:lvl1pPr>
          </a:lstStyle>
          <a:p>
            <a:r>
              <a:t>v</a:t>
            </a:r>
          </a:p>
        </p:txBody>
      </p:sp>
      <p:sp>
        <p:nvSpPr>
          <p:cNvPr id="261" name="Rechteck"/>
          <p:cNvSpPr/>
          <p:nvPr/>
        </p:nvSpPr>
        <p:spPr>
          <a:xfrm>
            <a:off x="20088631" y="5334990"/>
            <a:ext cx="1279976" cy="1059769"/>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62"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Lebensdauer"/>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Lebensdauer</a:t>
            </a:r>
          </a:p>
        </p:txBody>
      </p:sp>
      <p:sp>
        <p:nvSpPr>
          <p:cNvPr id="267" name="Ersatz von wertigen Materialien unbesehen durch minderwertigere, aber neue"/>
          <p:cNvSpPr txBox="1">
            <a:spLocks noGrp="1"/>
          </p:cNvSpPr>
          <p:nvPr>
            <p:ph type="body" idx="1"/>
          </p:nvPr>
        </p:nvSpPr>
        <p:spPr>
          <a:prstGeom prst="rect">
            <a:avLst/>
          </a:prstGeom>
        </p:spPr>
        <p:txBody>
          <a:bodyPr/>
          <a:lstStyle>
            <a:lvl1pPr marL="0" indent="0">
              <a:buSzTx/>
              <a:buNone/>
            </a:lvl1pPr>
          </a:lstStyle>
          <a:p>
            <a:r>
              <a:t>Ersatz von wertigen Materialien unbesehen durch minderwertigere, aber neue</a:t>
            </a:r>
          </a:p>
        </p:txBody>
      </p:sp>
      <p:sp>
        <p:nvSpPr>
          <p:cNvPr id="268"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69"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15</a:t>
            </a:fld>
            <a:endParaRPr/>
          </a:p>
        </p:txBody>
      </p:sp>
      <p:sp>
        <p:nvSpPr>
          <p:cNvPr id="270"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Lebensdauer"/>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Lebensdauer</a:t>
            </a:r>
          </a:p>
        </p:txBody>
      </p:sp>
      <p:sp>
        <p:nvSpPr>
          <p:cNvPr id="273" name="Ersatz von wertigen Materialien unbesehen durch minderwertigere, aber neue…"/>
          <p:cNvSpPr txBox="1">
            <a:spLocks noGrp="1"/>
          </p:cNvSpPr>
          <p:nvPr>
            <p:ph type="body" idx="1"/>
          </p:nvPr>
        </p:nvSpPr>
        <p:spPr>
          <a:prstGeom prst="rect">
            <a:avLst/>
          </a:prstGeom>
        </p:spPr>
        <p:txBody>
          <a:bodyPr/>
          <a:lstStyle/>
          <a:p>
            <a:pPr marL="0" indent="0">
              <a:buSzTx/>
              <a:buNone/>
              <a:defRPr>
                <a:solidFill>
                  <a:srgbClr val="5E5E5E"/>
                </a:solidFill>
              </a:defRPr>
            </a:pPr>
            <a:r>
              <a:t>Ersatz von wertigen Materialien unbesehen durch minderwertigere, aber neue</a:t>
            </a:r>
          </a:p>
          <a:p>
            <a:pPr marL="0" indent="0">
              <a:buSzTx/>
              <a:buNone/>
            </a:pPr>
            <a:r>
              <a:t/>
            </a:r>
            <a:br/>
            <a:r>
              <a:t>&gt; Lebensdauer-Tabellen überdenken, anpassen</a:t>
            </a:r>
          </a:p>
          <a:p>
            <a:pPr marL="0" indent="0">
              <a:buSzTx/>
              <a:buNone/>
            </a:pPr>
            <a:r>
              <a:t>&gt; Keine Ferndiagnosen, Ersatz-Entscheid nur vor Ort und wenn nötig</a:t>
            </a:r>
          </a:p>
          <a:p>
            <a:pPr marL="0" indent="0">
              <a:buSzTx/>
              <a:buNone/>
            </a:pPr>
            <a:r>
              <a:t>&gt; Handwerker und Unternehmerinnen vermehrt im Sanieren und Flicken schulen</a:t>
            </a:r>
          </a:p>
          <a:p>
            <a:pPr marL="0" indent="0">
              <a:buSzTx/>
              <a:buNone/>
            </a:pPr>
            <a:r>
              <a:t>&gt; Imperfektionen akzeptieren, Material und Patina wertschätzen</a:t>
            </a:r>
          </a:p>
        </p:txBody>
      </p:sp>
      <p:sp>
        <p:nvSpPr>
          <p:cNvPr id="274"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75"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16</a:t>
            </a:fld>
            <a:endParaRPr/>
          </a:p>
        </p:txBody>
      </p:sp>
      <p:sp>
        <p:nvSpPr>
          <p:cNvPr id="276"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Unterhalt"/>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Unterhalt</a:t>
            </a:r>
          </a:p>
        </p:txBody>
      </p:sp>
      <p:sp>
        <p:nvSpPr>
          <p:cNvPr id="281" name="- Wegen fehlendem Unterhalt am Bestandesgebäude wird Ersatzneubau nötig…"/>
          <p:cNvSpPr txBox="1">
            <a:spLocks noGrp="1"/>
          </p:cNvSpPr>
          <p:nvPr>
            <p:ph type="body" idx="1"/>
          </p:nvPr>
        </p:nvSpPr>
        <p:spPr>
          <a:prstGeom prst="rect">
            <a:avLst/>
          </a:prstGeom>
        </p:spPr>
        <p:txBody>
          <a:bodyPr/>
          <a:lstStyle/>
          <a:p>
            <a:pPr marL="0" indent="0">
              <a:buSzTx/>
              <a:buNone/>
            </a:pPr>
            <a:r>
              <a:t>- Wegen fehlendem Unterhalt am Bestandesgebäude wird Ersatzneubau nötig</a:t>
            </a:r>
          </a:p>
          <a:p>
            <a:pPr marL="0" indent="0">
              <a:buSzTx/>
              <a:buNone/>
            </a:pPr>
            <a:r>
              <a:t>- Materialschäden entstehen durch unüberlegte oder nicht fachgemässe Sanierungsmassnahmen</a:t>
            </a:r>
          </a:p>
        </p:txBody>
      </p:sp>
      <p:sp>
        <p:nvSpPr>
          <p:cNvPr id="282"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83"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17</a:t>
            </a:fld>
            <a:endParaRPr/>
          </a:p>
        </p:txBody>
      </p:sp>
      <p:sp>
        <p:nvSpPr>
          <p:cNvPr id="284"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Unterhalt"/>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Unterhalt</a:t>
            </a:r>
          </a:p>
        </p:txBody>
      </p:sp>
      <p:sp>
        <p:nvSpPr>
          <p:cNvPr id="287" name="- Wegen fehlendem Unterhalt am Bestandesgebäude wird Ersatzneubau nötig…"/>
          <p:cNvSpPr txBox="1">
            <a:spLocks noGrp="1"/>
          </p:cNvSpPr>
          <p:nvPr>
            <p:ph type="body" idx="1"/>
          </p:nvPr>
        </p:nvSpPr>
        <p:spPr>
          <a:prstGeom prst="rect">
            <a:avLst/>
          </a:prstGeom>
        </p:spPr>
        <p:txBody>
          <a:bodyPr/>
          <a:lstStyle/>
          <a:p>
            <a:pPr marL="0" indent="0">
              <a:buSzTx/>
              <a:buNone/>
              <a:defRPr>
                <a:solidFill>
                  <a:srgbClr val="5E5E5E"/>
                </a:solidFill>
              </a:defRPr>
            </a:pPr>
            <a:r>
              <a:t>- Wegen fehlendem Unterhalt am Bestandesgebäude wird Ersatzneubau nötig</a:t>
            </a:r>
          </a:p>
          <a:p>
            <a:pPr marL="0" indent="0">
              <a:buSzTx/>
              <a:buNone/>
              <a:defRPr>
                <a:solidFill>
                  <a:srgbClr val="5E5E5E"/>
                </a:solidFill>
              </a:defRPr>
            </a:pPr>
            <a:r>
              <a:t>- Materialschäden entstehen durch unüberlegte oder nicht fachgemässe Sanierungsmassnahmen</a:t>
            </a:r>
          </a:p>
          <a:p>
            <a:pPr marL="0" indent="0">
              <a:buSzTx/>
              <a:buNone/>
            </a:pPr>
            <a:r>
              <a:t/>
            </a:r>
            <a:br/>
            <a:r>
              <a:t>&gt; Unterhalt aufrecht erhalten, um Materialschäden zu vermeiden</a:t>
            </a:r>
          </a:p>
          <a:p>
            <a:pPr marL="0" indent="0">
              <a:buSzTx/>
              <a:buNone/>
            </a:pPr>
            <a:r>
              <a:t>&gt; Traditionelle, langerprobte Techniken und Materialien verwenden</a:t>
            </a:r>
          </a:p>
          <a:p>
            <a:pPr marL="0" indent="0">
              <a:buSzTx/>
              <a:buNone/>
            </a:pPr>
            <a:r>
              <a:t>&gt; Gute Handwerksbetriebe unterstützen, damit sie weiterexistieren</a:t>
            </a:r>
          </a:p>
        </p:txBody>
      </p:sp>
      <p:sp>
        <p:nvSpPr>
          <p:cNvPr id="288"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89"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18</a:t>
            </a:fld>
            <a:endParaRPr/>
          </a:p>
        </p:txBody>
      </p:sp>
      <p:sp>
        <p:nvSpPr>
          <p:cNvPr id="290"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Fehlanreiz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Fehlanreize</a:t>
            </a:r>
          </a:p>
        </p:txBody>
      </p:sp>
      <p:sp>
        <p:nvSpPr>
          <p:cNvPr id="295" name="- Steuererleichterungen und Subventionen…"/>
          <p:cNvSpPr txBox="1">
            <a:spLocks noGrp="1"/>
          </p:cNvSpPr>
          <p:nvPr>
            <p:ph type="body" idx="1"/>
          </p:nvPr>
        </p:nvSpPr>
        <p:spPr>
          <a:xfrm>
            <a:off x="1206500" y="4248504"/>
            <a:ext cx="21971000" cy="8256012"/>
          </a:xfrm>
          <a:prstGeom prst="rect">
            <a:avLst/>
          </a:prstGeom>
        </p:spPr>
        <p:txBody>
          <a:bodyPr/>
          <a:lstStyle/>
          <a:p>
            <a:pPr marL="0" indent="0">
              <a:buSzTx/>
              <a:buNone/>
            </a:pPr>
            <a:r>
              <a:t>- Steuererleichterungen und Subventionen</a:t>
            </a:r>
          </a:p>
          <a:p>
            <a:pPr marL="0" indent="0">
              <a:buSzTx/>
              <a:buNone/>
            </a:pPr>
            <a:r>
              <a:t>- Labels</a:t>
            </a:r>
            <a:br/>
            <a:endParaRPr/>
          </a:p>
        </p:txBody>
      </p:sp>
      <p:sp>
        <p:nvSpPr>
          <p:cNvPr id="296"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97"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19</a:t>
            </a:fld>
            <a:endParaRPr/>
          </a:p>
        </p:txBody>
      </p:sp>
      <p:sp>
        <p:nvSpPr>
          <p:cNvPr id="298"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Projektentwicklung im Bestand"/>
          <p:cNvSpPr txBox="1">
            <a:spLocks noGrp="1"/>
          </p:cNvSpPr>
          <p:nvPr>
            <p:ph type="title"/>
          </p:nvPr>
        </p:nvSpPr>
        <p:spPr>
          <a:prstGeom prst="rect">
            <a:avLst/>
          </a:prstGeom>
        </p:spPr>
        <p:txBody>
          <a:bodyPr/>
          <a:lstStyle/>
          <a:p>
            <a:r>
              <a:t>Projektentwicklung im Bestand</a:t>
            </a:r>
          </a:p>
        </p:txBody>
      </p:sp>
      <p:sp>
        <p:nvSpPr>
          <p:cNvPr id="158" name="Hin zu einem nachhaltigen Umgang mit dem gebauten Erb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Hin zu einem nachhaltigen Umgang mit dem gebauten Erbe</a:t>
            </a:r>
          </a:p>
        </p:txBody>
      </p:sp>
      <p:sp>
        <p:nvSpPr>
          <p:cNvPr id="159" name="Bestand erhalten – wir sind uns einig!…"/>
          <p:cNvSpPr txBox="1">
            <a:spLocks noGrp="1"/>
          </p:cNvSpPr>
          <p:nvPr>
            <p:ph type="body" idx="1"/>
          </p:nvPr>
        </p:nvSpPr>
        <p:spPr>
          <a:prstGeom prst="rect">
            <a:avLst/>
          </a:prstGeom>
        </p:spPr>
        <p:txBody>
          <a:bodyPr/>
          <a:lstStyle/>
          <a:p>
            <a:pPr marL="889000" indent="-889000">
              <a:buSzPct val="100000"/>
              <a:buAutoNum type="arabicPeriod"/>
            </a:pPr>
            <a:r>
              <a:t>Bestand erhalten – wir sind uns einig!</a:t>
            </a:r>
          </a:p>
          <a:p>
            <a:pPr marL="889000" indent="-889000">
              <a:buSzPct val="100000"/>
              <a:buAutoNum type="arabicPeriod"/>
            </a:pPr>
            <a:r>
              <a:t>Herausforderungen und Lösungsansätze</a:t>
            </a:r>
          </a:p>
          <a:p>
            <a:pPr marL="889000" indent="-889000">
              <a:buSzPct val="100000"/>
              <a:buAutoNum type="arabicPeriod"/>
            </a:pPr>
            <a:r>
              <a:t>Diskussion</a:t>
            </a:r>
          </a:p>
        </p:txBody>
      </p:sp>
      <p:sp>
        <p:nvSpPr>
          <p:cNvPr id="160"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161" name="Foliennummer"/>
          <p:cNvSpPr txBox="1">
            <a:spLocks noGrp="1"/>
          </p:cNvSpPr>
          <p:nvPr>
            <p:ph type="sldNum" sz="quarter" idx="4294967295"/>
          </p:nvPr>
        </p:nvSpPr>
        <p:spPr>
          <a:xfrm>
            <a:off x="12043867" y="12994233"/>
            <a:ext cx="28376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Fehlanreiz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Fehlanreize</a:t>
            </a:r>
          </a:p>
        </p:txBody>
      </p:sp>
      <p:sp>
        <p:nvSpPr>
          <p:cNvPr id="303" name="- Steuererleichterungen und Subventionen…"/>
          <p:cNvSpPr txBox="1">
            <a:spLocks noGrp="1"/>
          </p:cNvSpPr>
          <p:nvPr>
            <p:ph type="body" idx="1"/>
          </p:nvPr>
        </p:nvSpPr>
        <p:spPr>
          <a:prstGeom prst="rect">
            <a:avLst/>
          </a:prstGeom>
        </p:spPr>
        <p:txBody>
          <a:bodyPr/>
          <a:lstStyle/>
          <a:p>
            <a:pPr marL="0" indent="0">
              <a:buSzTx/>
              <a:buNone/>
              <a:defRPr>
                <a:solidFill>
                  <a:srgbClr val="5E5E5E"/>
                </a:solidFill>
              </a:defRPr>
            </a:pPr>
            <a:r>
              <a:t>- Steuererleichterungen und Subventionen</a:t>
            </a:r>
          </a:p>
          <a:p>
            <a:pPr marL="0" indent="0">
              <a:buSzTx/>
              <a:buNone/>
            </a:pPr>
            <a:r>
              <a:rPr>
                <a:solidFill>
                  <a:srgbClr val="5E5E5E"/>
                </a:solidFill>
              </a:rPr>
              <a:t>- Labels</a:t>
            </a:r>
            <a:r>
              <a:t/>
            </a:r>
            <a:br/>
            <a:endParaRPr/>
          </a:p>
          <a:p>
            <a:pPr marL="0" indent="0">
              <a:buSzTx/>
              <a:buNone/>
            </a:pPr>
            <a:r>
              <a:t>&gt; Steuererleichterungen und Subventionen kritisch hinterfragen, sie sind oft Produkt von starken Lobbygruppen</a:t>
            </a:r>
          </a:p>
          <a:p>
            <a:pPr marL="0" indent="0">
              <a:buSzTx/>
              <a:buNone/>
            </a:pPr>
            <a:r>
              <a:t>&gt; Aufwand und Ertrag im Auge behalten, Hebelwirkung beachten</a:t>
            </a:r>
          </a:p>
        </p:txBody>
      </p:sp>
      <p:sp>
        <p:nvSpPr>
          <p:cNvPr id="304"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305"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20</a:t>
            </a:fld>
            <a:endParaRPr/>
          </a:p>
        </p:txBody>
      </p:sp>
      <p:sp>
        <p:nvSpPr>
          <p:cNvPr id="306"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Nutzungsdauer"/>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Nutzungsdauer</a:t>
            </a:r>
          </a:p>
        </p:txBody>
      </p:sp>
      <p:sp>
        <p:nvSpPr>
          <p:cNvPr id="311" name="- Schnelllebige Zeit verlangt hohe Modernisierungsfrequenz…"/>
          <p:cNvSpPr txBox="1">
            <a:spLocks noGrp="1"/>
          </p:cNvSpPr>
          <p:nvPr>
            <p:ph type="body" idx="1"/>
          </p:nvPr>
        </p:nvSpPr>
        <p:spPr>
          <a:prstGeom prst="rect">
            <a:avLst/>
          </a:prstGeom>
        </p:spPr>
        <p:txBody>
          <a:bodyPr/>
          <a:lstStyle/>
          <a:p>
            <a:pPr marL="0" indent="0">
              <a:buSzTx/>
              <a:buNone/>
            </a:pPr>
            <a:r>
              <a:t>- Schnelllebige Zeit verlangt hohe Modernisierungsfrequenz</a:t>
            </a:r>
          </a:p>
          <a:p>
            <a:pPr marL="0" indent="0">
              <a:buSzTx/>
              <a:buNone/>
            </a:pPr>
            <a:r>
              <a:t>- Gesetzliche Normen verlangen stetige Anpassung des Bestands an neue Ansprüche</a:t>
            </a:r>
          </a:p>
          <a:p>
            <a:pPr marL="0" indent="0">
              <a:buSzTx/>
              <a:buNone/>
            </a:pPr>
            <a:r>
              <a:t>- Politik/Wirtschaft setzen sich gerne Denkmäler: Neubau als Mass der Dinge</a:t>
            </a:r>
          </a:p>
        </p:txBody>
      </p:sp>
      <p:sp>
        <p:nvSpPr>
          <p:cNvPr id="312"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313"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21</a:t>
            </a:fld>
            <a:endParaRPr/>
          </a:p>
        </p:txBody>
      </p:sp>
      <p:sp>
        <p:nvSpPr>
          <p:cNvPr id="314"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Nutzungsdauer"/>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Nutzungsdauer</a:t>
            </a:r>
          </a:p>
        </p:txBody>
      </p:sp>
      <p:sp>
        <p:nvSpPr>
          <p:cNvPr id="319" name="- Schnelllebige Zeit verlangt hohe Modernisierungsfrequenz…"/>
          <p:cNvSpPr txBox="1">
            <a:spLocks noGrp="1"/>
          </p:cNvSpPr>
          <p:nvPr>
            <p:ph type="body" idx="1"/>
          </p:nvPr>
        </p:nvSpPr>
        <p:spPr>
          <a:prstGeom prst="rect">
            <a:avLst/>
          </a:prstGeom>
        </p:spPr>
        <p:txBody>
          <a:bodyPr/>
          <a:lstStyle/>
          <a:p>
            <a:pPr marL="0" indent="0">
              <a:buSzTx/>
              <a:buNone/>
              <a:defRPr>
                <a:solidFill>
                  <a:srgbClr val="5E5E5E"/>
                </a:solidFill>
              </a:defRPr>
            </a:pPr>
            <a:r>
              <a:t>- Schnelllebige Zeit verlangt hohe Modernisierungsfrequenz</a:t>
            </a:r>
          </a:p>
          <a:p>
            <a:pPr marL="0" indent="0">
              <a:buSzTx/>
              <a:buNone/>
              <a:defRPr>
                <a:solidFill>
                  <a:srgbClr val="5E5E5E"/>
                </a:solidFill>
              </a:defRPr>
            </a:pPr>
            <a:r>
              <a:t>- Gesetzliche Normen verlangen stetige Anpassung des Bestands an neue Ansprüche</a:t>
            </a:r>
          </a:p>
          <a:p>
            <a:pPr marL="0" indent="0">
              <a:buSzTx/>
              <a:buNone/>
              <a:defRPr>
                <a:solidFill>
                  <a:srgbClr val="5E5E5E"/>
                </a:solidFill>
              </a:defRPr>
            </a:pPr>
            <a:r>
              <a:t>- Politik/Wirtschaft setzen sich gerne Denkmäler: Neubau als Mass der Dinge</a:t>
            </a:r>
          </a:p>
          <a:p>
            <a:pPr marL="0" indent="0">
              <a:buSzTx/>
              <a:buNone/>
            </a:pPr>
            <a:r>
              <a:t/>
            </a:r>
            <a:br/>
            <a:r>
              <a:t>&gt; Demut vor dem Bestand: Wie lange nutze ich das Gebäude?</a:t>
            </a:r>
          </a:p>
          <a:p>
            <a:pPr marL="0" indent="0">
              <a:buSzTx/>
              <a:buNone/>
            </a:pPr>
            <a:r>
              <a:t>&gt; Was kommuniziere ich als Person oder Institution durch das Erhalten und Bewahren?</a:t>
            </a:r>
          </a:p>
        </p:txBody>
      </p:sp>
      <p:sp>
        <p:nvSpPr>
          <p:cNvPr id="320"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321"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22</a:t>
            </a:fld>
            <a:endParaRPr/>
          </a:p>
        </p:txBody>
      </p:sp>
      <p:sp>
        <p:nvSpPr>
          <p:cNvPr id="322" name="2. Herausforderungen und Lösungsansätze"/>
          <p:cNvSpPr txBox="1">
            <a:spLocks noGrp="1"/>
          </p:cNvSpPr>
          <p:nvPr>
            <p:ph type="title"/>
          </p:nvPr>
        </p:nvSpPr>
        <p:spPr>
          <a:prstGeom prst="rect">
            <a:avLst/>
          </a:prstGeom>
        </p:spPr>
        <p:txBody>
          <a:bodyPr/>
          <a:lstStyle/>
          <a:p>
            <a:r>
              <a:t>2. Herausforderungen und Lösungsansätze</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327" name="Projektentwicklung im Bestand"/>
          <p:cNvSpPr txBox="1">
            <a:spLocks noGrp="1"/>
          </p:cNvSpPr>
          <p:nvPr>
            <p:ph type="title"/>
          </p:nvPr>
        </p:nvSpPr>
        <p:spPr>
          <a:prstGeom prst="rect">
            <a:avLst/>
          </a:prstGeom>
        </p:spPr>
        <p:txBody>
          <a:bodyPr/>
          <a:lstStyle/>
          <a:p>
            <a:r>
              <a:t>Projektentwicklung im Bestand</a:t>
            </a:r>
          </a:p>
        </p:txBody>
      </p:sp>
      <p:sp>
        <p:nvSpPr>
          <p:cNvPr id="328" name="Hin zu einem nachhaltigen Umgang mit dem gebauten Erb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Hin zu einem nachhaltigen Umgang mit dem gebauten Erbe</a:t>
            </a:r>
          </a:p>
        </p:txBody>
      </p:sp>
      <p:sp>
        <p:nvSpPr>
          <p:cNvPr id="329" name="&gt; Strategische Phase nutzen, Projektentwicklung betreiben…"/>
          <p:cNvSpPr txBox="1">
            <a:spLocks noGrp="1"/>
          </p:cNvSpPr>
          <p:nvPr>
            <p:ph type="body" idx="1"/>
          </p:nvPr>
        </p:nvSpPr>
        <p:spPr>
          <a:prstGeom prst="rect">
            <a:avLst/>
          </a:prstGeom>
        </p:spPr>
        <p:txBody>
          <a:bodyPr/>
          <a:lstStyle/>
          <a:p>
            <a:pPr marL="0" indent="0">
              <a:buSzTx/>
              <a:buNone/>
            </a:pPr>
            <a:r>
              <a:t>&gt; Strategische Phase nutzen,</a:t>
            </a:r>
            <a:br/>
            <a:r>
              <a:t>Projektentwicklung betreiben</a:t>
            </a:r>
          </a:p>
          <a:p>
            <a:pPr marL="0" indent="0">
              <a:buSzTx/>
              <a:buNone/>
            </a:pPr>
            <a:endParaRPr/>
          </a:p>
          <a:p>
            <a:pPr marL="0" indent="0">
              <a:buSzTx/>
              <a:buNone/>
            </a:pPr>
            <a:endParaRPr/>
          </a:p>
          <a:p>
            <a:pPr marL="0" indent="0">
              <a:buSzTx/>
              <a:buNone/>
            </a:pPr>
            <a:endParaRPr/>
          </a:p>
          <a:p>
            <a:pPr marL="0" lvl="8" indent="3657600">
              <a:buSzTx/>
              <a:buNone/>
              <a:defRPr sz="3200"/>
            </a:pPr>
            <a:endParaRPr/>
          </a:p>
          <a:p>
            <a:pPr marL="0" lvl="8" indent="3657600">
              <a:buSzTx/>
              <a:buNone/>
              <a:defRPr sz="3200"/>
            </a:pPr>
            <a:r>
              <a:t>                        ETHZ, Professur Sacha Menz</a:t>
            </a:r>
          </a:p>
        </p:txBody>
      </p:sp>
      <p:sp>
        <p:nvSpPr>
          <p:cNvPr id="330"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23</a:t>
            </a:fld>
            <a:endParaRPr/>
          </a:p>
        </p:txBody>
      </p:sp>
      <p:pic>
        <p:nvPicPr>
          <p:cNvPr id="331" name="Bildschirmfoto 2023-01-05 um 20.43.00.png" descr="Bildschirmfoto 2023-01-05 um 20.43.00.png"/>
          <p:cNvPicPr>
            <a:picLocks noChangeAspect="1"/>
          </p:cNvPicPr>
          <p:nvPr/>
        </p:nvPicPr>
        <p:blipFill>
          <a:blip r:embed="rId3"/>
          <a:stretch>
            <a:fillRect/>
          </a:stretch>
        </p:blipFill>
        <p:spPr>
          <a:xfrm>
            <a:off x="13002848" y="4361439"/>
            <a:ext cx="10231265" cy="8256011"/>
          </a:xfrm>
          <a:prstGeom prst="rect">
            <a:avLst/>
          </a:prstGeom>
          <a:ln w="12700">
            <a:miter lim="400000"/>
          </a:ln>
        </p:spPr>
      </p:pic>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336" name="Projektentwicklung im Bestand"/>
          <p:cNvSpPr txBox="1">
            <a:spLocks noGrp="1"/>
          </p:cNvSpPr>
          <p:nvPr>
            <p:ph type="title"/>
          </p:nvPr>
        </p:nvSpPr>
        <p:spPr>
          <a:prstGeom prst="rect">
            <a:avLst/>
          </a:prstGeom>
        </p:spPr>
        <p:txBody>
          <a:bodyPr/>
          <a:lstStyle/>
          <a:p>
            <a:r>
              <a:t>Projektentwicklung im Bestand</a:t>
            </a:r>
          </a:p>
        </p:txBody>
      </p:sp>
      <p:sp>
        <p:nvSpPr>
          <p:cNvPr id="337" name="Hin zu einem nachhaltigen Umgang mit dem gebauten Erbe"/>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Hin zu einem nachhaltigen Umgang mit dem gebauten Erbe</a:t>
            </a:r>
          </a:p>
        </p:txBody>
      </p:sp>
      <p:sp>
        <p:nvSpPr>
          <p:cNvPr id="338" name="&gt; Gewohntes hinterfragen…"/>
          <p:cNvSpPr txBox="1">
            <a:spLocks noGrp="1"/>
          </p:cNvSpPr>
          <p:nvPr>
            <p:ph type="body" idx="1"/>
          </p:nvPr>
        </p:nvSpPr>
        <p:spPr>
          <a:prstGeom prst="rect">
            <a:avLst/>
          </a:prstGeom>
        </p:spPr>
        <p:txBody>
          <a:bodyPr/>
          <a:lstStyle/>
          <a:p>
            <a:pPr marL="0" indent="0">
              <a:buSzTx/>
              <a:buNone/>
            </a:pPr>
            <a:r>
              <a:t>&gt; Gewohntes hinterfragen</a:t>
            </a:r>
          </a:p>
          <a:p>
            <a:pPr marL="0" indent="0">
              <a:buSzTx/>
              <a:buNone/>
            </a:pPr>
            <a:r>
              <a:t>&gt; Bestand würdigen und pflegen</a:t>
            </a:r>
          </a:p>
        </p:txBody>
      </p:sp>
      <p:sp>
        <p:nvSpPr>
          <p:cNvPr id="339" name="Foliennummer"/>
          <p:cNvSpPr txBox="1">
            <a:spLocks noGrp="1"/>
          </p:cNvSpPr>
          <p:nvPr>
            <p:ph type="sldNum" sz="quarter" idx="4294967295"/>
          </p:nvPr>
        </p:nvSpPr>
        <p:spPr>
          <a:xfrm>
            <a:off x="11959132" y="12994233"/>
            <a:ext cx="45323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24</a:t>
            </a:fld>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Vielen Dank für Ihre Aufmerksamkeit!"/>
          <p:cNvSpPr txBox="1">
            <a:spLocks noGrp="1"/>
          </p:cNvSpPr>
          <p:nvPr>
            <p:ph type="title"/>
          </p:nvPr>
        </p:nvSpPr>
        <p:spPr>
          <a:prstGeom prst="rect">
            <a:avLst/>
          </a:prstGeom>
        </p:spPr>
        <p:txBody>
          <a:bodyPr/>
          <a:lstStyle/>
          <a:p>
            <a:r>
              <a:t>Vielen Dank für Ihre Aufmerksamkeit!</a:t>
            </a:r>
          </a:p>
        </p:txBody>
      </p:sp>
      <p:sp>
        <p:nvSpPr>
          <p:cNvPr id="344" name="Altbauweise, St. Gallen, 7. Januar 2023                                                                                                                                                                        Katrin Eberhard"/>
          <p:cNvSpPr txBox="1"/>
          <p:nvPr/>
        </p:nvSpPr>
        <p:spPr>
          <a:xfrm>
            <a:off x="1201340" y="12596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1. Bestand erhalten – wir sind uns einig!"/>
          <p:cNvSpPr txBox="1">
            <a:spLocks noGrp="1"/>
          </p:cNvSpPr>
          <p:nvPr>
            <p:ph type="title"/>
          </p:nvPr>
        </p:nvSpPr>
        <p:spPr>
          <a:prstGeom prst="rect">
            <a:avLst/>
          </a:prstGeom>
        </p:spPr>
        <p:txBody>
          <a:bodyPr/>
          <a:lstStyle/>
          <a:p>
            <a:r>
              <a:t>1. Bestand erhalten – wir sind uns einig!</a:t>
            </a:r>
          </a:p>
        </p:txBody>
      </p:sp>
      <p:sp>
        <p:nvSpPr>
          <p:cNvPr id="166" name="Folien-Untertitel"/>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 </a:t>
            </a:r>
          </a:p>
        </p:txBody>
      </p:sp>
      <p:sp>
        <p:nvSpPr>
          <p:cNvPr id="167" name="Gestaltete Umwelt erhalten…"/>
          <p:cNvSpPr txBox="1">
            <a:spLocks noGrp="1"/>
          </p:cNvSpPr>
          <p:nvPr>
            <p:ph type="body" idx="1"/>
          </p:nvPr>
        </p:nvSpPr>
        <p:spPr>
          <a:prstGeom prst="rect">
            <a:avLst/>
          </a:prstGeom>
        </p:spPr>
        <p:txBody>
          <a:bodyPr/>
          <a:lstStyle/>
          <a:p>
            <a:r>
              <a:t>Gestaltete Umwelt erhalten</a:t>
            </a:r>
          </a:p>
          <a:p>
            <a:r>
              <a:t>Bestehendes Material wertschätzen</a:t>
            </a:r>
          </a:p>
          <a:p>
            <a:r>
              <a:t>Nachbarschaften bewahren</a:t>
            </a:r>
          </a:p>
          <a:p>
            <a:r>
              <a:t>Bezahlbaren Wohn- und Arbeitsraum ermöglichen</a:t>
            </a:r>
          </a:p>
        </p:txBody>
      </p:sp>
      <p:sp>
        <p:nvSpPr>
          <p:cNvPr id="168"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169" name="Foliennummer"/>
          <p:cNvSpPr txBox="1">
            <a:spLocks noGrp="1"/>
          </p:cNvSpPr>
          <p:nvPr>
            <p:ph type="sldNum" sz="quarter" idx="4294967295"/>
          </p:nvPr>
        </p:nvSpPr>
        <p:spPr>
          <a:xfrm>
            <a:off x="12043867" y="12981533"/>
            <a:ext cx="28376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Gestaltete Umwelt erhalten"/>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Gestaltete Umwelt erhalten</a:t>
            </a:r>
          </a:p>
        </p:txBody>
      </p:sp>
      <p:sp>
        <p:nvSpPr>
          <p:cNvPr id="174" name="Gebautes Umfeld ist Heimat, Teil unserer Identität…"/>
          <p:cNvSpPr txBox="1">
            <a:spLocks noGrp="1"/>
          </p:cNvSpPr>
          <p:nvPr>
            <p:ph type="body" idx="1"/>
          </p:nvPr>
        </p:nvSpPr>
        <p:spPr>
          <a:prstGeom prst="rect">
            <a:avLst/>
          </a:prstGeom>
        </p:spPr>
        <p:txBody>
          <a:bodyPr/>
          <a:lstStyle/>
          <a:p>
            <a:r>
              <a:t>Gebautes Umfeld ist Heimat, Teil unserer Identität</a:t>
            </a:r>
          </a:p>
          <a:p>
            <a:r>
              <a:t>Bauten können über Generationen hinweg weitergegeben werden</a:t>
            </a:r>
          </a:p>
          <a:p>
            <a:r>
              <a:t>Bestandesbauten haben Geschichte und zeugen von historischen Bautechniken</a:t>
            </a:r>
          </a:p>
          <a:p>
            <a:r>
              <a:t>Geschützte Ortsbilder und Schutzobjekte als ‚Grundstock‘ reichen nicht</a:t>
            </a:r>
          </a:p>
        </p:txBody>
      </p:sp>
      <p:sp>
        <p:nvSpPr>
          <p:cNvPr id="175"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176" name="Foliennummer"/>
          <p:cNvSpPr txBox="1">
            <a:spLocks noGrp="1"/>
          </p:cNvSpPr>
          <p:nvPr>
            <p:ph type="sldNum" sz="quarter" idx="4294967295"/>
          </p:nvPr>
        </p:nvSpPr>
        <p:spPr>
          <a:xfrm>
            <a:off x="12065050" y="12994233"/>
            <a:ext cx="253899" cy="461366"/>
          </a:xfrm>
          <a:prstGeom prst="rect">
            <a:avLst/>
          </a:prstGeom>
          <a:extLst>
            <a:ext uri="{C572A759-6A51-4108-AA02-DFA0A04FC94B}">
              <ma14:wrappingTextBoxFlag xmlns:ma14="http://schemas.microsoft.com/office/mac/drawingml/2011/main" val="1"/>
            </a:ext>
          </a:extLst>
        </p:spPr>
        <p:txBody>
          <a:bodyPr wrap="square"/>
          <a:lstStyle>
            <a:lvl1pPr>
              <a:defRPr sz="2400"/>
            </a:lvl1pPr>
          </a:lstStyle>
          <a:p>
            <a:fld id="{86CB4B4D-7CA3-9044-876B-883B54F8677D}" type="slidenum">
              <a:t>4</a:t>
            </a:fld>
            <a:endParaRPr/>
          </a:p>
        </p:txBody>
      </p:sp>
      <p:sp>
        <p:nvSpPr>
          <p:cNvPr id="177" name="1. Bestand erhalten – wir sind uns einig!"/>
          <p:cNvSpPr txBox="1">
            <a:spLocks noGrp="1"/>
          </p:cNvSpPr>
          <p:nvPr>
            <p:ph type="title"/>
          </p:nvPr>
        </p:nvSpPr>
        <p:spPr>
          <a:prstGeom prst="rect">
            <a:avLst/>
          </a:prstGeom>
        </p:spPr>
        <p:txBody>
          <a:bodyPr/>
          <a:lstStyle/>
          <a:p>
            <a:r>
              <a:t>1. Bestand erhalten – wir sind uns einig!</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Material wertschätzen"/>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Material wertschätzen</a:t>
            </a:r>
          </a:p>
        </p:txBody>
      </p:sp>
      <p:sp>
        <p:nvSpPr>
          <p:cNvPr id="182" name="Bestehendes Material hat einen Wert, ist eine Ressource, ‚lebt‘ durch Patina…"/>
          <p:cNvSpPr txBox="1">
            <a:spLocks noGrp="1"/>
          </p:cNvSpPr>
          <p:nvPr>
            <p:ph type="body" idx="1"/>
          </p:nvPr>
        </p:nvSpPr>
        <p:spPr>
          <a:prstGeom prst="rect">
            <a:avLst/>
          </a:prstGeom>
        </p:spPr>
        <p:txBody>
          <a:bodyPr/>
          <a:lstStyle/>
          <a:p>
            <a:r>
              <a:t>Bestehendes Material hat einen Wert, ist eine Ressource, ‚lebt‘ durch Patina</a:t>
            </a:r>
          </a:p>
          <a:p>
            <a:r>
              <a:t>3000-4000 Gebäude pro Jahr werden abgerissen und ersetzt. Abfall durch Bauwirtschaft: mehr als 80%, ca. 500kg Bauabfall pro Sekunde</a:t>
            </a:r>
            <a:endParaRPr>
              <a:solidFill>
                <a:srgbClr val="FF40FF"/>
              </a:solidFill>
            </a:endParaRPr>
          </a:p>
          <a:p>
            <a:r>
              <a:t>Wertvolle Ressourcen gehen verloren, werden verbrannt oder vergraben</a:t>
            </a:r>
          </a:p>
          <a:p>
            <a:r>
              <a:t>Baubranche verursacht weltweit ca. 40% der Treibhausgase, vor allem durch Beton</a:t>
            </a:r>
          </a:p>
        </p:txBody>
      </p:sp>
      <p:sp>
        <p:nvSpPr>
          <p:cNvPr id="183"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184" name="Foliennummer"/>
          <p:cNvSpPr txBox="1">
            <a:spLocks noGrp="1"/>
          </p:cNvSpPr>
          <p:nvPr>
            <p:ph type="sldNum" sz="quarter" idx="4294967295"/>
          </p:nvPr>
        </p:nvSpPr>
        <p:spPr>
          <a:xfrm>
            <a:off x="12065050" y="12994233"/>
            <a:ext cx="253899" cy="461366"/>
          </a:xfrm>
          <a:prstGeom prst="rect">
            <a:avLst/>
          </a:prstGeom>
          <a:extLst>
            <a:ext uri="{C572A759-6A51-4108-AA02-DFA0A04FC94B}">
              <ma14:wrappingTextBoxFlag xmlns:ma14="http://schemas.microsoft.com/office/mac/drawingml/2011/main" val="1"/>
            </a:ext>
          </a:extLst>
        </p:spPr>
        <p:txBody>
          <a:bodyPr wrap="square"/>
          <a:lstStyle>
            <a:lvl1pPr>
              <a:defRPr sz="2400"/>
            </a:lvl1pPr>
          </a:lstStyle>
          <a:p>
            <a:fld id="{86CB4B4D-7CA3-9044-876B-883B54F8677D}" type="slidenum">
              <a:t>5</a:t>
            </a:fld>
            <a:endParaRPr/>
          </a:p>
        </p:txBody>
      </p:sp>
      <p:sp>
        <p:nvSpPr>
          <p:cNvPr id="185" name="1. Bestand erhalten – wir sind uns einig!"/>
          <p:cNvSpPr txBox="1">
            <a:spLocks noGrp="1"/>
          </p:cNvSpPr>
          <p:nvPr>
            <p:ph type="title"/>
          </p:nvPr>
        </p:nvSpPr>
        <p:spPr>
          <a:prstGeom prst="rect">
            <a:avLst/>
          </a:prstGeom>
        </p:spPr>
        <p:txBody>
          <a:bodyPr/>
          <a:lstStyle/>
          <a:p>
            <a:r>
              <a:t>1. Bestand erhalten – wir sind uns einig!</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Nachbarschaften bewahren"/>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Nachbarschaften bewahren</a:t>
            </a:r>
          </a:p>
        </p:txBody>
      </p:sp>
      <p:sp>
        <p:nvSpPr>
          <p:cNvPr id="190" name="Quartierentwicklung: Bestandesbauten als Katalysatoren in einem Erneuerungsprozess…"/>
          <p:cNvSpPr txBox="1">
            <a:spLocks noGrp="1"/>
          </p:cNvSpPr>
          <p:nvPr>
            <p:ph type="body" idx="1"/>
          </p:nvPr>
        </p:nvSpPr>
        <p:spPr>
          <a:prstGeom prst="rect">
            <a:avLst/>
          </a:prstGeom>
        </p:spPr>
        <p:txBody>
          <a:bodyPr/>
          <a:lstStyle/>
          <a:p>
            <a:r>
              <a:t>Quartierentwicklung: Bestandesbauten als Katalysatoren in einem Erneuerungsprozess</a:t>
            </a:r>
          </a:p>
          <a:p>
            <a:r>
              <a:t>Bestehende Siedlungen, Nachbarschaften und Quartiere ermöglichen wichtige soziale Bindungen in einer schnelllebigen Zeit</a:t>
            </a:r>
          </a:p>
        </p:txBody>
      </p:sp>
      <p:sp>
        <p:nvSpPr>
          <p:cNvPr id="191"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192" name="Foliennummer"/>
          <p:cNvSpPr txBox="1">
            <a:spLocks noGrp="1"/>
          </p:cNvSpPr>
          <p:nvPr>
            <p:ph type="sldNum" sz="quarter" idx="4294967295"/>
          </p:nvPr>
        </p:nvSpPr>
        <p:spPr>
          <a:xfrm>
            <a:off x="12043867" y="12994233"/>
            <a:ext cx="28376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6</a:t>
            </a:fld>
            <a:endParaRPr/>
          </a:p>
        </p:txBody>
      </p:sp>
      <p:sp>
        <p:nvSpPr>
          <p:cNvPr id="193" name="1. Bestand erhalten – wir sind uns einig!"/>
          <p:cNvSpPr txBox="1">
            <a:spLocks noGrp="1"/>
          </p:cNvSpPr>
          <p:nvPr>
            <p:ph type="title"/>
          </p:nvPr>
        </p:nvSpPr>
        <p:spPr>
          <a:prstGeom prst="rect">
            <a:avLst/>
          </a:prstGeom>
        </p:spPr>
        <p:txBody>
          <a:bodyPr/>
          <a:lstStyle/>
          <a:p>
            <a:r>
              <a:t>1. Bestand erhalten – wir sind uns einig!</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Bezahlbaren Wohn- und Arbeitsraum erhalten"/>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Bezahlbaren Wohn- und Arbeitsraum erhalten</a:t>
            </a:r>
          </a:p>
        </p:txBody>
      </p:sp>
      <p:sp>
        <p:nvSpPr>
          <p:cNvPr id="198" name="Wohnflächenverbrauch: in Bestandesbauten oft viel tiefer als heute üblich  (heute: Ø 48m2 in SG, 1960-1970: Ø 38m2)…"/>
          <p:cNvSpPr txBox="1">
            <a:spLocks noGrp="1"/>
          </p:cNvSpPr>
          <p:nvPr>
            <p:ph type="body" idx="1"/>
          </p:nvPr>
        </p:nvSpPr>
        <p:spPr>
          <a:xfrm>
            <a:off x="1206500" y="4248504"/>
            <a:ext cx="21971000" cy="8256012"/>
          </a:xfrm>
          <a:prstGeom prst="rect">
            <a:avLst/>
          </a:prstGeom>
        </p:spPr>
        <p:txBody>
          <a:bodyPr/>
          <a:lstStyle/>
          <a:p>
            <a:r>
              <a:t>Wohnflächenverbrauch: in Bestandesbauten oft viel tiefer als heute üblich</a:t>
            </a:r>
            <a:br/>
            <a:r>
              <a:t> (heute: Ø 48m2 in SG, 1960-1970: Ø 38m2)</a:t>
            </a:r>
          </a:p>
          <a:p>
            <a:r>
              <a:t>Miete bzw. Pacht in Bestandesbauten ebenfalls tiefer, da zumindest teilweise amortisiert </a:t>
            </a:r>
            <a:br/>
            <a:r>
              <a:t>&gt; Langlebige, gut geplante und ausgeführte Bauten können oft sehr viel länger genutzt werden als ursprünglich berechnet</a:t>
            </a:r>
          </a:p>
        </p:txBody>
      </p:sp>
      <p:sp>
        <p:nvSpPr>
          <p:cNvPr id="199"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00" name="Foliennummer"/>
          <p:cNvSpPr txBox="1">
            <a:spLocks noGrp="1"/>
          </p:cNvSpPr>
          <p:nvPr>
            <p:ph type="sldNum" sz="quarter" idx="4294967295"/>
          </p:nvPr>
        </p:nvSpPr>
        <p:spPr>
          <a:xfrm>
            <a:off x="12043867" y="12994233"/>
            <a:ext cx="28376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7</a:t>
            </a:fld>
            <a:endParaRPr/>
          </a:p>
        </p:txBody>
      </p:sp>
      <p:sp>
        <p:nvSpPr>
          <p:cNvPr id="201" name="1. Bestand erhalten – wir sind uns einig!"/>
          <p:cNvSpPr txBox="1">
            <a:spLocks noGrp="1"/>
          </p:cNvSpPr>
          <p:nvPr>
            <p:ph type="title"/>
          </p:nvPr>
        </p:nvSpPr>
        <p:spPr>
          <a:prstGeom prst="rect">
            <a:avLst/>
          </a:prstGeom>
        </p:spPr>
        <p:txBody>
          <a:bodyPr/>
          <a:lstStyle/>
          <a:p>
            <a:r>
              <a:t>1. Bestand erhalten – wir sind uns einig!</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2. Herausforderungen und Lösungsansätze"/>
          <p:cNvSpPr txBox="1">
            <a:spLocks noGrp="1"/>
          </p:cNvSpPr>
          <p:nvPr>
            <p:ph type="title"/>
          </p:nvPr>
        </p:nvSpPr>
        <p:spPr>
          <a:prstGeom prst="rect">
            <a:avLst/>
          </a:prstGeom>
        </p:spPr>
        <p:txBody>
          <a:bodyPr/>
          <a:lstStyle/>
          <a:p>
            <a:r>
              <a:t>2. Herausforderungen und Lösungsansätze</a:t>
            </a:r>
          </a:p>
        </p:txBody>
      </p:sp>
      <p:sp>
        <p:nvSpPr>
          <p:cNvPr id="206" name="Bodenpreise und Investitionsdruck"/>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Bodenpreise und Investitionsdruck</a:t>
            </a:r>
          </a:p>
        </p:txBody>
      </p:sp>
      <p:sp>
        <p:nvSpPr>
          <p:cNvPr id="207" name="- Erhalt von Einfamilienhäusern mit Bodenreserve, von älteren, locker gebauten Siedlungen und von Gewerbe in Mischzonen schwierig…"/>
          <p:cNvSpPr txBox="1">
            <a:spLocks noGrp="1"/>
          </p:cNvSpPr>
          <p:nvPr>
            <p:ph type="body" idx="1"/>
          </p:nvPr>
        </p:nvSpPr>
        <p:spPr>
          <a:prstGeom prst="rect">
            <a:avLst/>
          </a:prstGeom>
        </p:spPr>
        <p:txBody>
          <a:bodyPr/>
          <a:lstStyle/>
          <a:p>
            <a:pPr marL="0" indent="0">
              <a:buSzTx/>
              <a:buNone/>
            </a:pPr>
            <a:r>
              <a:t>- Erhalt von Einfamilienhäusern mit Bodenreserve, von älteren, locker gebauten Siedlungen und von Gewerbe in Mischzonen schwierig</a:t>
            </a:r>
          </a:p>
          <a:p>
            <a:pPr marL="0" indent="0">
              <a:buSzTx/>
              <a:buNone/>
            </a:pPr>
            <a:r>
              <a:t>- Institutionelle Anleger (Pensionskassen etc.) müssen ihr Geld investieren</a:t>
            </a:r>
          </a:p>
        </p:txBody>
      </p:sp>
      <p:sp>
        <p:nvSpPr>
          <p:cNvPr id="208"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09" name="Foliennummer"/>
          <p:cNvSpPr txBox="1">
            <a:spLocks noGrp="1"/>
          </p:cNvSpPr>
          <p:nvPr>
            <p:ph type="sldNum" sz="quarter" idx="4294967295"/>
          </p:nvPr>
        </p:nvSpPr>
        <p:spPr>
          <a:xfrm>
            <a:off x="12043867" y="12994233"/>
            <a:ext cx="28376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2. Herausforderungen und Lösungsansätze"/>
          <p:cNvSpPr txBox="1">
            <a:spLocks noGrp="1"/>
          </p:cNvSpPr>
          <p:nvPr>
            <p:ph type="title"/>
          </p:nvPr>
        </p:nvSpPr>
        <p:spPr>
          <a:prstGeom prst="rect">
            <a:avLst/>
          </a:prstGeom>
        </p:spPr>
        <p:txBody>
          <a:bodyPr/>
          <a:lstStyle/>
          <a:p>
            <a:r>
              <a:t>2. Herausforderungen und Lösungsansätze</a:t>
            </a:r>
          </a:p>
        </p:txBody>
      </p:sp>
      <p:sp>
        <p:nvSpPr>
          <p:cNvPr id="214" name="Bodenpreise und Investitionsdruck"/>
          <p:cNvSpPr txBox="1">
            <a:spLocks noGrp="1"/>
          </p:cNvSpPr>
          <p:nvPr>
            <p:ph type="body" idx="21"/>
          </p:nvPr>
        </p:nvSpPr>
        <p:spPr>
          <a:prstGeom prst="rect">
            <a:avLst/>
          </a:prstGeom>
          <a:extLst>
            <a:ext uri="{C572A759-6A51-4108-AA02-DFA0A04FC94B}">
              <ma14:wrappingTextBoxFlag xmlns:ma14="http://schemas.microsoft.com/office/mac/drawingml/2011/main" val="1"/>
            </a:ext>
          </a:extLst>
        </p:spPr>
        <p:txBody>
          <a:bodyPr/>
          <a:lstStyle/>
          <a:p>
            <a:r>
              <a:t>Bodenpreise und Investitionsdruck</a:t>
            </a:r>
          </a:p>
        </p:txBody>
      </p:sp>
      <p:sp>
        <p:nvSpPr>
          <p:cNvPr id="215" name="- Erhalt von Einfamilienhäusern mit Bodenreserve, von älteren, locker gebauten Siedlungen und von Gewerbe in Mischzonen schwierig…"/>
          <p:cNvSpPr txBox="1">
            <a:spLocks noGrp="1"/>
          </p:cNvSpPr>
          <p:nvPr>
            <p:ph type="body" idx="1"/>
          </p:nvPr>
        </p:nvSpPr>
        <p:spPr>
          <a:prstGeom prst="rect">
            <a:avLst/>
          </a:prstGeom>
        </p:spPr>
        <p:txBody>
          <a:bodyPr/>
          <a:lstStyle/>
          <a:p>
            <a:pPr marL="0" indent="0">
              <a:buSzTx/>
              <a:buNone/>
              <a:defRPr>
                <a:solidFill>
                  <a:srgbClr val="5E5E5E"/>
                </a:solidFill>
              </a:defRPr>
            </a:pPr>
            <a:r>
              <a:t>- Erhalt von Einfamilienhäusern mit Bodenreserve, von älteren, locker gebauten Siedlungen und von Gewerbe in Mischzonen schwierig</a:t>
            </a:r>
          </a:p>
          <a:p>
            <a:pPr marL="0" indent="0">
              <a:buSzTx/>
              <a:buNone/>
              <a:defRPr>
                <a:solidFill>
                  <a:srgbClr val="5E5E5E"/>
                </a:solidFill>
              </a:defRPr>
            </a:pPr>
            <a:r>
              <a:t>- Institutionelle Anleger (Pensionskassen etc.) müssen ihr Geld investieren</a:t>
            </a:r>
          </a:p>
          <a:p>
            <a:pPr marL="0" indent="0">
              <a:buSzTx/>
              <a:buNone/>
            </a:pPr>
            <a:r>
              <a:t/>
            </a:r>
            <a:br/>
            <a:r>
              <a:t>&gt; Statt Ersatzneubau: An-, Aufbauten und bauliche Ergänzungen prüfen</a:t>
            </a:r>
          </a:p>
          <a:p>
            <a:pPr marL="0" indent="0">
              <a:buSzTx/>
              <a:buNone/>
            </a:pPr>
            <a:r>
              <a:t>&gt; Kostenwahrheit: Abfall-Verursacherprinzip für Bauschutt</a:t>
            </a:r>
          </a:p>
          <a:p>
            <a:pPr marL="0" indent="0">
              <a:buSzTx/>
              <a:buNone/>
            </a:pPr>
            <a:r>
              <a:t>&gt; Gesetzliche Vorgaben: Einfügung ins Ortsbild, Zonenplan, Mehrwertabschöpfung</a:t>
            </a:r>
          </a:p>
        </p:txBody>
      </p:sp>
      <p:sp>
        <p:nvSpPr>
          <p:cNvPr id="216" name="Altbauweise, St. Gallen, 7. Januar 2023                                                                                                                                                                        Katrin Eberhard"/>
          <p:cNvSpPr txBox="1"/>
          <p:nvPr/>
        </p:nvSpPr>
        <p:spPr>
          <a:xfrm>
            <a:off x="1201340" y="12977462"/>
            <a:ext cx="21971003" cy="636979"/>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a:bodyPr>
          <a:lstStyle>
            <a:lvl1pPr algn="l" defTabSz="825500">
              <a:defRPr>
                <a:solidFill>
                  <a:srgbClr val="000000"/>
                </a:solidFill>
              </a:defRPr>
            </a:lvl1pPr>
          </a:lstStyle>
          <a:p>
            <a:r>
              <a:t>Altbauweise, St. Gallen, 7. Januar 2023                                                                                                                                                                        Katrin Eberhard</a:t>
            </a:r>
          </a:p>
        </p:txBody>
      </p:sp>
      <p:sp>
        <p:nvSpPr>
          <p:cNvPr id="217" name="Foliennummer"/>
          <p:cNvSpPr txBox="1">
            <a:spLocks noGrp="1"/>
          </p:cNvSpPr>
          <p:nvPr>
            <p:ph type="sldNum" sz="quarter" idx="4294967295"/>
          </p:nvPr>
        </p:nvSpPr>
        <p:spPr>
          <a:xfrm>
            <a:off x="12043867" y="12994233"/>
            <a:ext cx="283769" cy="461366"/>
          </a:xfrm>
          <a:prstGeom prst="rect">
            <a:avLst/>
          </a:prstGeom>
          <a:extLst>
            <a:ext uri="{C572A759-6A51-4108-AA02-DFA0A04FC94B}">
              <ma14:wrappingTextBoxFlag xmlns:ma14="http://schemas.microsoft.com/office/mac/drawingml/2011/main" val="1"/>
            </a:ext>
          </a:extLst>
        </p:spPr>
        <p:txBody>
          <a:bodyPr/>
          <a:lstStyle>
            <a:lvl1pPr>
              <a:defRPr sz="2400"/>
            </a:lvl1p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1629</Words>
  <Application>Microsoft Macintosh PowerPoint</Application>
  <PresentationFormat>Benutzerdefiniert</PresentationFormat>
  <Paragraphs>219</Paragraphs>
  <Slides>25</Slides>
  <Notes>21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25</vt:i4>
      </vt:variant>
    </vt:vector>
  </HeadingPairs>
  <TitlesOfParts>
    <vt:vector size="28" baseType="lpstr">
      <vt:lpstr>Helvetica Neue</vt:lpstr>
      <vt:lpstr>Helvetica Neue Medium</vt:lpstr>
      <vt:lpstr>21_BasicWhite</vt:lpstr>
      <vt:lpstr>Projektentwicklung im Bestand</vt:lpstr>
      <vt:lpstr>Projektentwicklung im Bestand</vt:lpstr>
      <vt:lpstr>1. Bestand erhalten – wir sind uns einig!</vt:lpstr>
      <vt:lpstr>1. Bestand erhalten – wir sind uns einig!</vt:lpstr>
      <vt:lpstr>1. Bestand erhalten – wir sind uns einig!</vt:lpstr>
      <vt:lpstr>1. Bestand erhalten – wir sind uns einig!</vt:lpstr>
      <vt:lpstr>1. Bestand erhalten – wir sind uns einig!</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2. Herausforderungen und Lösungsansätze</vt:lpstr>
      <vt:lpstr>Projektentwicklung im Bestand</vt:lpstr>
      <vt:lpstr>Projektentwicklung im Bestand</vt:lpstr>
      <vt:lpstr>Vielen Dank für Ihre Aufmerksamkeit!</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Projektentwicklung im Bestand</dc:title>
  <cp:lastModifiedBy>Microsoft Office-Anwender</cp:lastModifiedBy>
  <cp:revision>3</cp:revision>
  <dcterms:modified xsi:type="dcterms:W3CDTF">2023-01-22T15:06:48Z</dcterms:modified>
</cp:coreProperties>
</file>